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6" r:id="rId25"/>
    <p:sldId id="287" r:id="rId26"/>
    <p:sldId id="290" r:id="rId27"/>
    <p:sldId id="291" r:id="rId28"/>
    <p:sldId id="292" r:id="rId29"/>
    <p:sldId id="285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6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216"/>
    <a:srgbClr val="91C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787E7-9431-487D-8885-2B826DE237AD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1538-6CBA-418A-9941-62F6B707E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E1538-6CBA-418A-9941-62F6B707E5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5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993C0-298C-40A9-B36C-7EF9121FD3EE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2FBB8-541C-4210-B585-F6A370D698A5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01E0F-2ED6-4329-830E-9D96FB3CD514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0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62FF0-8BD2-4875-8C69-04323E1A561C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29337-D802-447D-9C7E-5758F6F9D32B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0EFB6-04D6-4DB6-9B86-B24B461DEE6F}" type="datetime1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4DE76-58A0-4808-A1A2-E95C200370A3}" type="datetime1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2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E36E-E0B1-447D-B33B-43CD10551EAC}" type="datetime1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3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21F2A-43B9-4212-BEAC-2B794FDBF4DC}" type="datetime1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1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DB37A-B6FD-4ABC-A8DA-54E042E60A77}" type="datetime1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5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801C3-0A77-4E8E-928D-317F4142BBA8}" type="datetime1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3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D636C-84B0-41C5-8CFB-F63F00BA7287}" type="datetime1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910A4-6F18-4FB8-BE59-4887A1554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9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1093" y="1173879"/>
            <a:ext cx="10049814" cy="2387600"/>
          </a:xfrm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Pengenalan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sistem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kontrol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4779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ritannic Bold" panose="020B0903060703020204" pitchFamily="34" charset="0"/>
              </a:rPr>
              <a:t>By: </a:t>
            </a:r>
            <a:r>
              <a:rPr lang="en-US" dirty="0" err="1" smtClean="0">
                <a:latin typeface="Britannic Bold" panose="020B0903060703020204" pitchFamily="34" charset="0"/>
              </a:rPr>
              <a:t>Herlambang</a:t>
            </a:r>
            <a:r>
              <a:rPr lang="en-US" dirty="0" smtClean="0">
                <a:latin typeface="Britannic Bold" panose="020B0903060703020204" pitchFamily="34" charset="0"/>
              </a:rPr>
              <a:t> </a:t>
            </a:r>
            <a:r>
              <a:rPr lang="en-US" dirty="0" err="1" smtClean="0">
                <a:latin typeface="Britannic Bold" panose="020B0903060703020204" pitchFamily="34" charset="0"/>
              </a:rPr>
              <a:t>Setiadi</a:t>
            </a:r>
            <a:endParaRPr lang="en-US" dirty="0" smtClean="0">
              <a:latin typeface="Britannic Bold" panose="020B0903060703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4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Variabel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2781300"/>
          </a:xfrm>
        </p:spPr>
        <p:txBody>
          <a:bodyPr/>
          <a:lstStyle/>
          <a:p>
            <a:pPr>
              <a:tabLst>
                <a:tab pos="1435100" algn="l"/>
              </a:tabLst>
            </a:pPr>
            <a:r>
              <a:rPr lang="sv-SE">
                <a:latin typeface="Times New Roman" panose="02020603050405020304" pitchFamily="18" charset="0"/>
              </a:rPr>
              <a:t>Besaran yang nilainya dapat berubah-ubah </a:t>
            </a:r>
          </a:p>
          <a:p>
            <a:pPr>
              <a:buClr>
                <a:schemeClr val="tx1"/>
              </a:buClr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Klasifikasi variabel :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Masukan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Keluaran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  <p:grpSp>
        <p:nvGrpSpPr>
          <p:cNvPr id="28690" name="Group 18"/>
          <p:cNvGrpSpPr>
            <a:grpSpLocks/>
          </p:cNvGrpSpPr>
          <p:nvPr/>
        </p:nvGrpSpPr>
        <p:grpSpPr bwMode="auto">
          <a:xfrm>
            <a:off x="2971800" y="5264150"/>
            <a:ext cx="6415088" cy="908050"/>
            <a:chOff x="912" y="3168"/>
            <a:chExt cx="4041" cy="572"/>
          </a:xfrm>
        </p:grpSpPr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912" y="3305"/>
              <a:ext cx="112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2400">
                  <a:solidFill>
                    <a:srgbClr val="FF3300"/>
                  </a:solidFill>
                </a:rPr>
                <a:t>masukan</a:t>
              </a:r>
            </a:p>
          </p:txBody>
        </p:sp>
        <p:sp>
          <p:nvSpPr>
            <p:cNvPr id="28684" name="Rectangle 12"/>
            <p:cNvSpPr>
              <a:spLocks noChangeArrowheads="1"/>
            </p:cNvSpPr>
            <p:nvPr/>
          </p:nvSpPr>
          <p:spPr bwMode="auto">
            <a:xfrm>
              <a:off x="2373" y="3168"/>
              <a:ext cx="1227" cy="572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Plant /</a:t>
              </a:r>
            </a:p>
            <a:p>
              <a:pPr algn="ctr"/>
              <a:r>
                <a:rPr lang="en-US" sz="2400">
                  <a:solidFill>
                    <a:srgbClr val="FFFFFF"/>
                  </a:solidFill>
                </a:rPr>
                <a:t>Proses</a:t>
              </a:r>
            </a:p>
          </p:txBody>
        </p:sp>
        <p:sp>
          <p:nvSpPr>
            <p:cNvPr id="28685" name="Line 13"/>
            <p:cNvSpPr>
              <a:spLocks noChangeShapeType="1"/>
            </p:cNvSpPr>
            <p:nvPr/>
          </p:nvSpPr>
          <p:spPr bwMode="auto">
            <a:xfrm>
              <a:off x="3610" y="3461"/>
              <a:ext cx="4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3993" y="3310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2400">
                  <a:solidFill>
                    <a:srgbClr val="FF3300"/>
                  </a:solidFill>
                </a:rPr>
                <a:t>keluaran</a:t>
              </a:r>
            </a:p>
          </p:txBody>
        </p:sp>
        <p:sp>
          <p:nvSpPr>
            <p:cNvPr id="28688" name="Line 16"/>
            <p:cNvSpPr>
              <a:spLocks noChangeShapeType="1"/>
            </p:cNvSpPr>
            <p:nvPr/>
          </p:nvSpPr>
          <p:spPr bwMode="auto">
            <a:xfrm>
              <a:off x="1954" y="3469"/>
              <a:ext cx="4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2019300" y="4525964"/>
            <a:ext cx="579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/>
              <a:t>  </a:t>
            </a:r>
            <a:r>
              <a:rPr lang="en-US" sz="3200"/>
              <a:t>Diagram blok</a:t>
            </a:r>
          </a:p>
        </p:txBody>
      </p:sp>
    </p:spTree>
    <p:extLst>
      <p:ext uri="{BB962C8B-B14F-4D97-AF65-F5344CB8AC3E}">
        <p14:creationId xmlns:p14="http://schemas.microsoft.com/office/powerpoint/2010/main" val="3881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variabel (1)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2260600"/>
          </a:xfrm>
        </p:spPr>
        <p:txBody>
          <a:bodyPr/>
          <a:lstStyle/>
          <a:p>
            <a:pPr marL="609600" indent="-609600">
              <a:buNone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</a:rPr>
              <a:t>Continuous Stirred-Tank Reactor (CSTR)</a:t>
            </a: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</a:rPr>
              <a:t>Masukan	: T</a:t>
            </a:r>
            <a:r>
              <a:rPr lang="en-US" baseline="-25000">
                <a:latin typeface="Times New Roman" panose="02020603050405020304" pitchFamily="18" charset="0"/>
              </a:rPr>
              <a:t>in</a:t>
            </a:r>
            <a:r>
              <a:rPr lang="en-US">
                <a:latin typeface="Times New Roman" panose="02020603050405020304" pitchFamily="18" charset="0"/>
              </a:rPr>
              <a:t> , w , Q	</a:t>
            </a: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Keluaran	: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Parameter	: C</a:t>
            </a: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81200" y="3962400"/>
            <a:ext cx="5791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Diagram blok</a:t>
            </a:r>
          </a:p>
        </p:txBody>
      </p:sp>
      <p:grpSp>
        <p:nvGrpSpPr>
          <p:cNvPr id="29715" name="Group 19"/>
          <p:cNvGrpSpPr>
            <a:grpSpLocks/>
          </p:cNvGrpSpPr>
          <p:nvPr/>
        </p:nvGrpSpPr>
        <p:grpSpPr bwMode="auto">
          <a:xfrm>
            <a:off x="2857500" y="4953001"/>
            <a:ext cx="5372100" cy="633413"/>
            <a:chOff x="768" y="3176"/>
            <a:chExt cx="3384" cy="399"/>
          </a:xfrm>
        </p:grpSpPr>
        <p:sp>
          <p:nvSpPr>
            <p:cNvPr id="29709" name="Rectangle 13"/>
            <p:cNvSpPr>
              <a:spLocks noChangeArrowheads="1"/>
            </p:cNvSpPr>
            <p:nvPr/>
          </p:nvSpPr>
          <p:spPr bwMode="auto">
            <a:xfrm>
              <a:off x="2307" y="3198"/>
              <a:ext cx="1005" cy="37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800">
                  <a:solidFill>
                    <a:srgbClr val="FFFFFF"/>
                  </a:solidFill>
                  <a:latin typeface="Arial" panose="020B0604020202020204" pitchFamily="34" charset="0"/>
                </a:rPr>
                <a:t>CSTR</a:t>
              </a:r>
              <a:endParaRPr lang="en-US" sz="2800">
                <a:latin typeface="Arial" panose="020B0604020202020204" pitchFamily="34" charset="0"/>
              </a:endParaRPr>
            </a:p>
          </p:txBody>
        </p:sp>
        <p:sp>
          <p:nvSpPr>
            <p:cNvPr id="29710" name="Line 14"/>
            <p:cNvSpPr>
              <a:spLocks noChangeShapeType="1"/>
            </p:cNvSpPr>
            <p:nvPr/>
          </p:nvSpPr>
          <p:spPr bwMode="auto">
            <a:xfrm>
              <a:off x="3317" y="3382"/>
              <a:ext cx="3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Rectangle 15"/>
            <p:cNvSpPr>
              <a:spLocks noChangeArrowheads="1"/>
            </p:cNvSpPr>
            <p:nvPr/>
          </p:nvSpPr>
          <p:spPr bwMode="auto">
            <a:xfrm>
              <a:off x="3631" y="3224"/>
              <a:ext cx="521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2400" b="1">
                  <a:solidFill>
                    <a:srgbClr val="FF3300"/>
                  </a:solidFill>
                  <a:latin typeface="Arial" panose="020B0604020202020204" pitchFamily="34" charset="0"/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  <a:latin typeface="Arial" panose="020B0604020202020204" pitchFamily="34" charset="0"/>
                </a:rPr>
                <a:t>out</a:t>
              </a:r>
              <a:endParaRPr lang="en-US" sz="2400" b="1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712" name="Rectangle 16"/>
            <p:cNvSpPr>
              <a:spLocks noChangeArrowheads="1"/>
            </p:cNvSpPr>
            <p:nvPr/>
          </p:nvSpPr>
          <p:spPr bwMode="auto">
            <a:xfrm>
              <a:off x="768" y="3176"/>
              <a:ext cx="120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>
                <a:lnSpc>
                  <a:spcPct val="115000"/>
                </a:lnSpc>
              </a:pPr>
              <a:r>
                <a:rPr lang="en-US" sz="2400" b="1">
                  <a:solidFill>
                    <a:srgbClr val="FF3300"/>
                  </a:solidFill>
                  <a:latin typeface="Arial" panose="020B0604020202020204" pitchFamily="34" charset="0"/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  <a:latin typeface="Arial" panose="020B0604020202020204" pitchFamily="34" charset="0"/>
                </a:rPr>
                <a:t>in</a:t>
              </a:r>
              <a:r>
                <a:rPr lang="en-US" sz="2400" b="1">
                  <a:solidFill>
                    <a:srgbClr val="FF3300"/>
                  </a:solidFill>
                  <a:latin typeface="Arial" panose="020B0604020202020204" pitchFamily="34" charset="0"/>
                </a:rPr>
                <a:t> , w , Q</a:t>
              </a:r>
            </a:p>
          </p:txBody>
        </p:sp>
        <p:sp>
          <p:nvSpPr>
            <p:cNvPr id="29714" name="Line 18"/>
            <p:cNvSpPr>
              <a:spLocks noChangeShapeType="1"/>
            </p:cNvSpPr>
            <p:nvPr/>
          </p:nvSpPr>
          <p:spPr bwMode="auto">
            <a:xfrm>
              <a:off x="1981" y="3382"/>
              <a:ext cx="3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768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Klasifikasi variabel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2235200"/>
          </a:xfrm>
        </p:spPr>
        <p:txBody>
          <a:bodyPr/>
          <a:lstStyle/>
          <a:p>
            <a:pPr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Variabel juga dapat diklasifikasikan menjadi :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Variabel yang dimanipulasi (u)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Variabel yang dikontrol (y)</a:t>
            </a:r>
          </a:p>
          <a:p>
            <a:pPr marL="914400" lvl="1" indent="-457200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1435100" algn="l"/>
              </a:tabLst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Variabel exogenous (d)</a:t>
            </a:r>
          </a:p>
        </p:txBody>
      </p:sp>
      <p:grpSp>
        <p:nvGrpSpPr>
          <p:cNvPr id="30734" name="Group 14"/>
          <p:cNvGrpSpPr>
            <a:grpSpLocks/>
          </p:cNvGrpSpPr>
          <p:nvPr/>
        </p:nvGrpSpPr>
        <p:grpSpPr bwMode="auto">
          <a:xfrm>
            <a:off x="3886200" y="4959350"/>
            <a:ext cx="4038600" cy="908050"/>
            <a:chOff x="1672" y="3168"/>
            <a:chExt cx="2544" cy="572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2373" y="3168"/>
              <a:ext cx="1227" cy="572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400">
                  <a:solidFill>
                    <a:srgbClr val="FFFFFF"/>
                  </a:solidFill>
                </a:rPr>
                <a:t>Plant /</a:t>
              </a:r>
            </a:p>
            <a:p>
              <a:pPr algn="ctr"/>
              <a:r>
                <a:rPr lang="en-US" sz="2400">
                  <a:solidFill>
                    <a:srgbClr val="FFFFFF"/>
                  </a:solidFill>
                </a:rPr>
                <a:t>Proses</a:t>
              </a:r>
            </a:p>
          </p:txBody>
        </p:sp>
        <p:sp>
          <p:nvSpPr>
            <p:cNvPr id="30727" name="Line 7"/>
            <p:cNvSpPr>
              <a:spLocks noChangeShapeType="1"/>
            </p:cNvSpPr>
            <p:nvPr/>
          </p:nvSpPr>
          <p:spPr bwMode="auto">
            <a:xfrm>
              <a:off x="3610" y="3461"/>
              <a:ext cx="4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29" name="Line 9"/>
            <p:cNvSpPr>
              <a:spLocks noChangeShapeType="1"/>
            </p:cNvSpPr>
            <p:nvPr/>
          </p:nvSpPr>
          <p:spPr bwMode="auto">
            <a:xfrm>
              <a:off x="1938" y="3325"/>
              <a:ext cx="4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0" name="Line 10"/>
            <p:cNvSpPr>
              <a:spLocks noChangeShapeType="1"/>
            </p:cNvSpPr>
            <p:nvPr/>
          </p:nvSpPr>
          <p:spPr bwMode="auto">
            <a:xfrm>
              <a:off x="1946" y="3589"/>
              <a:ext cx="42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31" name="Text Box 11"/>
            <p:cNvSpPr txBox="1">
              <a:spLocks noChangeArrowheads="1"/>
            </p:cNvSpPr>
            <p:nvPr/>
          </p:nvSpPr>
          <p:spPr bwMode="auto">
            <a:xfrm>
              <a:off x="1672" y="318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3300"/>
                  </a:solidFill>
                </a:rPr>
                <a:t>d</a:t>
              </a:r>
            </a:p>
          </p:txBody>
        </p:sp>
        <p:sp>
          <p:nvSpPr>
            <p:cNvPr id="30732" name="Text Box 12"/>
            <p:cNvSpPr txBox="1">
              <a:spLocks noChangeArrowheads="1"/>
            </p:cNvSpPr>
            <p:nvPr/>
          </p:nvSpPr>
          <p:spPr bwMode="auto">
            <a:xfrm>
              <a:off x="1672" y="3432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3300"/>
                  </a:solidFill>
                </a:rPr>
                <a:t>u</a:t>
              </a:r>
            </a:p>
          </p:txBody>
        </p:sp>
        <p:sp>
          <p:nvSpPr>
            <p:cNvPr id="30733" name="Text Box 13"/>
            <p:cNvSpPr txBox="1">
              <a:spLocks noChangeArrowheads="1"/>
            </p:cNvSpPr>
            <p:nvPr/>
          </p:nvSpPr>
          <p:spPr bwMode="auto">
            <a:xfrm>
              <a:off x="4024" y="329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3300"/>
                  </a:solidFill>
                </a:rPr>
                <a:t>y</a:t>
              </a:r>
            </a:p>
          </p:txBody>
        </p:sp>
      </p:grp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2019300" y="4068764"/>
            <a:ext cx="579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800"/>
              <a:t>  </a:t>
            </a:r>
            <a:r>
              <a:rPr lang="en-US" sz="3200"/>
              <a:t>Diagram blok</a:t>
            </a:r>
          </a:p>
        </p:txBody>
      </p:sp>
    </p:spTree>
    <p:extLst>
      <p:ext uri="{BB962C8B-B14F-4D97-AF65-F5344CB8AC3E}">
        <p14:creationId xmlns:p14="http://schemas.microsoft.com/office/powerpoint/2010/main" val="24185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variabel (2)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2184400"/>
          </a:xfrm>
        </p:spPr>
        <p:txBody>
          <a:bodyPr/>
          <a:lstStyle/>
          <a:p>
            <a:pPr marL="609600" indent="-609600">
              <a:buNone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</a:rPr>
              <a:t>Continuous Stirred-Tank Reactor (CSTR)</a:t>
            </a: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</a:rPr>
              <a:t>Variabel yang dimanipulasi	: Q	</a:t>
            </a: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Variabel yang dikontrol		: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>
              <a:buFontTx/>
              <a:buAutoNum type="arabicPeriod"/>
              <a:tabLst>
                <a:tab pos="14351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Variabel exogenous		: T</a:t>
            </a:r>
            <a:r>
              <a:rPr lang="en-US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, w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981200" y="3916364"/>
            <a:ext cx="5791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Diagram blok</a:t>
            </a:r>
          </a:p>
        </p:txBody>
      </p:sp>
      <p:grpSp>
        <p:nvGrpSpPr>
          <p:cNvPr id="31759" name="Group 15"/>
          <p:cNvGrpSpPr>
            <a:grpSpLocks/>
          </p:cNvGrpSpPr>
          <p:nvPr/>
        </p:nvGrpSpPr>
        <p:grpSpPr bwMode="auto">
          <a:xfrm>
            <a:off x="4178300" y="4343401"/>
            <a:ext cx="3898900" cy="1535113"/>
            <a:chOff x="1768" y="2552"/>
            <a:chExt cx="2456" cy="967"/>
          </a:xfrm>
        </p:grpSpPr>
        <p:sp>
          <p:nvSpPr>
            <p:cNvPr id="31750" name="Rectangle 6"/>
            <p:cNvSpPr>
              <a:spLocks noChangeArrowheads="1"/>
            </p:cNvSpPr>
            <p:nvPr/>
          </p:nvSpPr>
          <p:spPr bwMode="auto">
            <a:xfrm>
              <a:off x="2379" y="3142"/>
              <a:ext cx="1005" cy="37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800">
                  <a:solidFill>
                    <a:srgbClr val="FFFFFF"/>
                  </a:solidFill>
                </a:rPr>
                <a:t>CSTR</a:t>
              </a:r>
              <a:endParaRPr lang="en-US" sz="2800"/>
            </a:p>
          </p:txBody>
        </p:sp>
        <p:sp>
          <p:nvSpPr>
            <p:cNvPr id="31751" name="Line 7"/>
            <p:cNvSpPr>
              <a:spLocks noChangeShapeType="1"/>
            </p:cNvSpPr>
            <p:nvPr/>
          </p:nvSpPr>
          <p:spPr bwMode="auto">
            <a:xfrm>
              <a:off x="3389" y="3326"/>
              <a:ext cx="3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2" name="Rectangle 8"/>
            <p:cNvSpPr>
              <a:spLocks noChangeArrowheads="1"/>
            </p:cNvSpPr>
            <p:nvPr/>
          </p:nvSpPr>
          <p:spPr bwMode="auto">
            <a:xfrm>
              <a:off x="3703" y="3168"/>
              <a:ext cx="521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2400" b="1">
                  <a:solidFill>
                    <a:srgbClr val="FF3300"/>
                  </a:solidFill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</a:rPr>
                <a:t>out</a:t>
              </a:r>
              <a:endParaRPr lang="en-US" sz="2400" b="1">
                <a:solidFill>
                  <a:srgbClr val="FF3300"/>
                </a:solidFill>
              </a:endParaRPr>
            </a:p>
          </p:txBody>
        </p:sp>
        <p:sp>
          <p:nvSpPr>
            <p:cNvPr id="31753" name="Rectangle 9"/>
            <p:cNvSpPr>
              <a:spLocks noChangeArrowheads="1"/>
            </p:cNvSpPr>
            <p:nvPr/>
          </p:nvSpPr>
          <p:spPr bwMode="auto">
            <a:xfrm>
              <a:off x="1768" y="3120"/>
              <a:ext cx="2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>
                <a:lnSpc>
                  <a:spcPct val="115000"/>
                </a:lnSpc>
              </a:pPr>
              <a:r>
                <a:rPr lang="en-US" sz="2400" b="1">
                  <a:solidFill>
                    <a:srgbClr val="FF3300"/>
                  </a:solidFill>
                </a:rPr>
                <a:t>Q</a:t>
              </a:r>
            </a:p>
          </p:txBody>
        </p:sp>
        <p:sp>
          <p:nvSpPr>
            <p:cNvPr id="31754" name="Line 10"/>
            <p:cNvSpPr>
              <a:spLocks noChangeShapeType="1"/>
            </p:cNvSpPr>
            <p:nvPr/>
          </p:nvSpPr>
          <p:spPr bwMode="auto">
            <a:xfrm>
              <a:off x="2053" y="3326"/>
              <a:ext cx="3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5" name="Line 11"/>
            <p:cNvSpPr>
              <a:spLocks noChangeShapeType="1"/>
            </p:cNvSpPr>
            <p:nvPr/>
          </p:nvSpPr>
          <p:spPr bwMode="auto">
            <a:xfrm>
              <a:off x="2640" y="286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6" name="Line 12"/>
            <p:cNvSpPr>
              <a:spLocks noChangeShapeType="1"/>
            </p:cNvSpPr>
            <p:nvPr/>
          </p:nvSpPr>
          <p:spPr bwMode="auto">
            <a:xfrm>
              <a:off x="3072" y="2864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2456" y="2552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3300"/>
                  </a:solidFill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</a:rPr>
                <a:t>in</a:t>
              </a:r>
              <a:endParaRPr lang="en-US" sz="2400" b="1">
                <a:solidFill>
                  <a:srgbClr val="FF3300"/>
                </a:solidFill>
              </a:endParaRPr>
            </a:p>
          </p:txBody>
        </p:sp>
        <p:sp>
          <p:nvSpPr>
            <p:cNvPr id="31758" name="Text Box 14"/>
            <p:cNvSpPr txBox="1">
              <a:spLocks noChangeArrowheads="1"/>
            </p:cNvSpPr>
            <p:nvPr/>
          </p:nvSpPr>
          <p:spPr bwMode="auto">
            <a:xfrm>
              <a:off x="2952" y="2576"/>
              <a:ext cx="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>
                  <a:solidFill>
                    <a:srgbClr val="FF3300"/>
                  </a:solidFill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22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Pengaturan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Upaya menjaga/mencapai kondisi tertentu pada sistem fisik dengan mengubah variabel tertentu</a:t>
            </a:r>
            <a:endParaRPr lang="en-US" sz="1000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Mengukur variabel sistem yang dikontrol, menerapkan variabel yang dimanipulasi, mengoreksi penyimpangan nilai </a:t>
            </a:r>
            <a:endParaRPr lang="en-US" sz="1000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Contoh : </a:t>
            </a:r>
          </a:p>
          <a:p>
            <a:pPr>
              <a:buFontTx/>
              <a:buNone/>
            </a:pPr>
            <a:r>
              <a:rPr lang="en-US">
                <a:latin typeface="Times New Roman" panose="02020603050405020304" pitchFamily="18" charset="0"/>
              </a:rPr>
              <a:t>	pengaturan temperatur cairan pada CSTR</a:t>
            </a:r>
            <a:endParaRPr lang="en-US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dimana komponen – komponennya telah dikonfigurasi</a:t>
            </a:r>
            <a:endParaRPr lang="en-US" sz="1200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Menghasilkan karakteristik sistem yang diinginkan</a:t>
            </a:r>
            <a:endParaRPr lang="en-US" sz="1200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Teknik sistem pengaturan : </a:t>
            </a:r>
            <a:r>
              <a:rPr lang="sv-SE">
                <a:latin typeface="Times New Roman" panose="02020603050405020304" pitchFamily="18" charset="0"/>
              </a:rPr>
              <a:t>Pengembangan konfigurasi komponen-komponen yang tepat untuk mencapai obyek performansi.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Kontroler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Komponen sistem pengaturan yang  menghasilkan sinyal kontrol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</a:rPr>
              <a:t>Membandingkan setpoin dengan veriabel keluaran, m</a:t>
            </a:r>
            <a:r>
              <a:rPr lang="sv-SE">
                <a:latin typeface="Times New Roman" panose="02020603050405020304" pitchFamily="18" charset="0"/>
              </a:rPr>
              <a:t>enghitung berapa banyak koreksi</a:t>
            </a:r>
            <a:r>
              <a:rPr lang="en-US">
                <a:latin typeface="Times New Roman" panose="02020603050405020304" pitchFamily="18" charset="0"/>
              </a:rPr>
              <a:t> yang perlu dilakukan, menghasilkan sinyal koreksi (kontrol)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</a:rPr>
              <a:t>Contoh 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sv-SE">
                <a:latin typeface="Times New Roman" panose="02020603050405020304" pitchFamily="18" charset="0"/>
              </a:rPr>
              <a:t>	kontroler on-off, kontroler PID, kontroler logika fuzzy</a:t>
            </a: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5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 umpan balik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</a:rPr>
              <a:t>Sistem yang cenderung mempertahankan hubungan antara keluaran sistem dan setpoin dengan membandingkan keduanya dan menghasilkan sinyal kontrol berdasarkan perbedaan tersebut</a:t>
            </a:r>
          </a:p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Keluaran sistem berpengaruh terhadap aksi pengaturan.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Tidak terbatas pada bidang rekayasa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sv-SE">
                <a:latin typeface="Times New Roman" panose="02020603050405020304" pitchFamily="18" charset="0"/>
              </a:rPr>
              <a:t>	contoh : tubuh manusia</a:t>
            </a: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7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>
                <a:latin typeface="Times New Roman" panose="02020603050405020304" pitchFamily="18" charset="0"/>
              </a:rPr>
              <a:t>Contoh sistem pengaturan umpan balik 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981200" y="1614489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3200"/>
              <a:t>Sistem pengaturan temperatur pada oven listrik</a:t>
            </a:r>
            <a:endParaRPr lang="en-US" sz="3200"/>
          </a:p>
        </p:txBody>
      </p:sp>
      <p:grpSp>
        <p:nvGrpSpPr>
          <p:cNvPr id="36878" name="Group 14"/>
          <p:cNvGrpSpPr>
            <a:grpSpLocks/>
          </p:cNvGrpSpPr>
          <p:nvPr/>
        </p:nvGrpSpPr>
        <p:grpSpPr bwMode="auto">
          <a:xfrm>
            <a:off x="2590800" y="2667001"/>
            <a:ext cx="7239000" cy="3040063"/>
            <a:chOff x="1593" y="7821"/>
            <a:chExt cx="9540" cy="3467"/>
          </a:xfrm>
        </p:grpSpPr>
        <p:grpSp>
          <p:nvGrpSpPr>
            <p:cNvPr id="36879" name="Group 15"/>
            <p:cNvGrpSpPr>
              <a:grpSpLocks/>
            </p:cNvGrpSpPr>
            <p:nvPr/>
          </p:nvGrpSpPr>
          <p:grpSpPr bwMode="auto">
            <a:xfrm>
              <a:off x="1593" y="7821"/>
              <a:ext cx="9540" cy="3467"/>
              <a:chOff x="1593" y="7494"/>
              <a:chExt cx="9540" cy="3467"/>
            </a:xfrm>
          </p:grpSpPr>
          <p:graphicFrame>
            <p:nvGraphicFramePr>
              <p:cNvPr id="36880" name="Object 16"/>
              <p:cNvGraphicFramePr>
                <a:graphicFrameLocks noChangeAspect="1"/>
              </p:cNvGraphicFramePr>
              <p:nvPr/>
            </p:nvGraphicFramePr>
            <p:xfrm>
              <a:off x="1593" y="8001"/>
              <a:ext cx="9540" cy="29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2" r:id="rId3" imgW="7149960" imgH="2216880" progId="">
                      <p:embed/>
                    </p:oleObj>
                  </mc:Choice>
                  <mc:Fallback>
                    <p:oleObj r:id="rId3" imgW="7149960" imgH="2216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3" y="8001"/>
                            <a:ext cx="9540" cy="29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CC99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5F5F5F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881" name="Rectangle 17"/>
              <p:cNvSpPr>
                <a:spLocks noChangeArrowheads="1"/>
              </p:cNvSpPr>
              <p:nvPr/>
            </p:nvSpPr>
            <p:spPr bwMode="auto">
              <a:xfrm>
                <a:off x="2904" y="7494"/>
                <a:ext cx="1620" cy="7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sz="1400"/>
                  <a:t>Sensor temperatur</a:t>
                </a:r>
              </a:p>
            </p:txBody>
          </p:sp>
        </p:grpSp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1830" y="9261"/>
              <a:ext cx="957" cy="4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1400"/>
                <a:t>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3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 sekuensial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yang melakukan operasi secara otomatis step by step</a:t>
            </a:r>
          </a:p>
          <a:p>
            <a:r>
              <a:rPr lang="en-US">
                <a:latin typeface="Times New Roman" panose="02020603050405020304" pitchFamily="18" charset="0"/>
              </a:rPr>
              <a:t>Bekerja sesuai aturan atau sequence tertentu</a:t>
            </a:r>
          </a:p>
          <a:p>
            <a:r>
              <a:rPr lang="sv-SE">
                <a:latin typeface="Times New Roman" panose="02020603050405020304" pitchFamily="18" charset="0"/>
              </a:rPr>
              <a:t>Melaksanakan perintah dua keadaan: </a:t>
            </a:r>
            <a:r>
              <a:rPr lang="sv-SE" i="1">
                <a:latin typeface="Times New Roman" panose="02020603050405020304" pitchFamily="18" charset="0"/>
              </a:rPr>
              <a:t>start/stop, up/down, </a:t>
            </a:r>
            <a:r>
              <a:rPr lang="sv-SE">
                <a:latin typeface="Times New Roman" panose="02020603050405020304" pitchFamily="18" charset="0"/>
              </a:rPr>
              <a:t>tutup/buka, sinyal </a:t>
            </a:r>
            <a:r>
              <a:rPr lang="sv-SE" i="1">
                <a:latin typeface="Times New Roman" panose="02020603050405020304" pitchFamily="18" charset="0"/>
              </a:rPr>
              <a:t>on/off</a:t>
            </a:r>
            <a:r>
              <a:rPr lang="sv-SE">
                <a:latin typeface="Times New Roman" panose="02020603050405020304" pitchFamily="18" charset="0"/>
              </a:rPr>
              <a:t> , dan lain-lain</a:t>
            </a: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4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54" y="294081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Copperplate Gothic Light" panose="020E0507020206020404" pitchFamily="34" charset="0"/>
              </a:rPr>
              <a:t>Treasure…</a:t>
            </a:r>
            <a:endParaRPr lang="en-US" dirty="0">
              <a:latin typeface="Copperplate Gothic Light" panose="020E0507020206020404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9" t="16670" r="15930" b="8809"/>
          <a:stretch/>
        </p:blipFill>
        <p:spPr>
          <a:xfrm>
            <a:off x="4222124" y="916208"/>
            <a:ext cx="4031088" cy="53747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1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Klasifikasi sistem pengaturan sekuensial :</a:t>
            </a:r>
          </a:p>
          <a:p>
            <a:pPr marL="1219200" lvl="1" indent="-533400">
              <a:buFontTx/>
              <a:buAutoNum type="arabicPeriod"/>
            </a:pPr>
            <a:r>
              <a:rPr lang="sv-SE" sz="3200" i="1">
                <a:latin typeface="Times New Roman" panose="02020603050405020304" pitchFamily="18" charset="0"/>
              </a:rPr>
              <a:t>conditional control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  <a:p>
            <a:pPr marL="1219200" lvl="1" indent="-533400">
              <a:buFontTx/>
              <a:buAutoNum type="arabicPeriod"/>
            </a:pPr>
            <a:r>
              <a:rPr lang="sv-SE" sz="3200" i="1">
                <a:latin typeface="Times New Roman" panose="02020603050405020304" pitchFamily="18" charset="0"/>
              </a:rPr>
              <a:t>time schedule control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  <a:p>
            <a:pPr marL="1219200" lvl="1" indent="-533400">
              <a:buFontTx/>
              <a:buAutoNum type="arabicPeriod"/>
            </a:pPr>
            <a:r>
              <a:rPr lang="sv-SE" sz="3200" i="1">
                <a:latin typeface="Times New Roman" panose="02020603050405020304" pitchFamily="18" charset="0"/>
              </a:rPr>
              <a:t>executive control</a:t>
            </a:r>
            <a:r>
              <a:rPr lang="en-US" sz="3200">
                <a:latin typeface="Times New Roman" panose="02020603050405020304" pitchFamily="18" charset="0"/>
              </a:rPr>
              <a:t> Control</a:t>
            </a:r>
          </a:p>
          <a:p>
            <a:r>
              <a:rPr lang="en-US">
                <a:latin typeface="Times New Roman" panose="02020603050405020304" pitchFamily="18" charset="0"/>
              </a:rPr>
              <a:t>Contoh : </a:t>
            </a:r>
          </a:p>
          <a:p>
            <a:pPr>
              <a:buFontTx/>
              <a:buNone/>
            </a:pPr>
            <a:r>
              <a:rPr lang="en-US">
                <a:latin typeface="Times New Roman" panose="02020603050405020304" pitchFamily="18" charset="0"/>
              </a:rPr>
              <a:t>	</a:t>
            </a:r>
            <a:r>
              <a:rPr lang="sv-SE">
                <a:latin typeface="Times New Roman" panose="02020603050405020304" pitchFamily="18" charset="0"/>
              </a:rPr>
              <a:t>sistem pengaturan pada lampu lalu lintas, konveyor, lift, mesin cuci</a:t>
            </a:r>
            <a:endParaRPr lang="en-US">
              <a:latin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0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 proses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 marL="609600" indent="-609600"/>
            <a:r>
              <a:rPr lang="sv-SE">
                <a:latin typeface="Times New Roman" panose="02020603050405020304" pitchFamily="18" charset="0"/>
              </a:rPr>
              <a:t>Sistem pengaturan otomatis dimana keluarannya adalah suatu variabel seperti temperatur, tekanan, aliran, level cairan atau pH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  <a:p>
            <a:pPr marL="609600" indent="-609600"/>
            <a:r>
              <a:rPr lang="sv-SE">
                <a:latin typeface="Times New Roman" panose="02020603050405020304" pitchFamily="18" charset="0"/>
              </a:rPr>
              <a:t>Contoh :</a:t>
            </a:r>
          </a:p>
          <a:p>
            <a:pPr marL="1168400" lvl="1" indent="-533400">
              <a:buFontTx/>
              <a:buAutoNum type="arabicPeriod"/>
            </a:pPr>
            <a:r>
              <a:rPr lang="sv-SE" sz="3200">
                <a:latin typeface="Times New Roman" panose="02020603050405020304" pitchFamily="18" charset="0"/>
              </a:rPr>
              <a:t>Pengaturan temperatur pada oven listrik</a:t>
            </a:r>
          </a:p>
          <a:p>
            <a:pPr marL="1168400" lvl="1" indent="-533400">
              <a:buFontTx/>
              <a:buAutoNum type="arabicPeriod"/>
            </a:pPr>
            <a:r>
              <a:rPr lang="sv-SE" sz="3200">
                <a:latin typeface="Times New Roman" panose="02020603050405020304" pitchFamily="18" charset="0"/>
              </a:rPr>
              <a:t>Pengaturan level air pada tandon air</a:t>
            </a:r>
            <a:endParaRPr lang="en-US" sz="32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Servomekanik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 marL="609600" indent="-609600"/>
            <a:r>
              <a:rPr lang="sv-SE">
                <a:latin typeface="Times New Roman" panose="02020603050405020304" pitchFamily="18" charset="0"/>
              </a:rPr>
              <a:t>Sistem pengaturan umpan balik dimana keluarannya adalah variabel berupa posisi, kecepatan, atau percepatan</a:t>
            </a:r>
          </a:p>
          <a:p>
            <a:pPr marL="609600" indent="-609600"/>
            <a:r>
              <a:rPr lang="fi-FI">
                <a:latin typeface="Times New Roman" panose="02020603050405020304" pitchFamily="18" charset="0"/>
              </a:rPr>
              <a:t>Keluaran diharapkan dapat mengikuti perubahan masukannya.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  <a:p>
            <a:pPr marL="609600" indent="-609600"/>
            <a:r>
              <a:rPr lang="sv-SE">
                <a:latin typeface="Times New Roman" panose="02020603050405020304" pitchFamily="18" charset="0"/>
              </a:rPr>
              <a:t>Contoh :</a:t>
            </a:r>
          </a:p>
          <a:p>
            <a:pPr marL="1168400" lvl="1" indent="-533400">
              <a:buFontTx/>
              <a:buAutoNum type="arabicPeriod"/>
            </a:pPr>
            <a:r>
              <a:rPr lang="sv-SE" sz="3000">
                <a:latin typeface="Times New Roman" panose="02020603050405020304" pitchFamily="18" charset="0"/>
              </a:rPr>
              <a:t>Sistem kontrol lengan robot</a:t>
            </a:r>
            <a:r>
              <a:rPr lang="en-US" sz="3000">
                <a:latin typeface="Times New Roman" panose="02020603050405020304" pitchFamily="18" charset="0"/>
              </a:rPr>
              <a:t> </a:t>
            </a:r>
            <a:endParaRPr lang="sv-SE" sz="3000">
              <a:latin typeface="Times New Roman" panose="02020603050405020304" pitchFamily="18" charset="0"/>
            </a:endParaRPr>
          </a:p>
          <a:p>
            <a:pPr marL="1168400" lvl="1" indent="-533400">
              <a:buFontTx/>
              <a:buAutoNum type="arabicPeriod"/>
            </a:pPr>
            <a:r>
              <a:rPr lang="sv-SE" sz="3000">
                <a:latin typeface="Times New Roman" panose="02020603050405020304" pitchFamily="18" charset="0"/>
              </a:rPr>
              <a:t>Sistem pendaratan otomatis pesawat udara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39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 loop terbuka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 marL="609600" indent="-609600"/>
            <a:r>
              <a:rPr lang="sv-SE">
                <a:latin typeface="Times New Roman" panose="02020603050405020304" pitchFamily="18" charset="0"/>
              </a:rPr>
              <a:t>Sistem pengaturan yang keluarannya tidak mempunyai pengaruh terhadap aksi kontrol</a:t>
            </a:r>
            <a:r>
              <a:rPr lang="en-US">
                <a:latin typeface="Times New Roman" panose="02020603050405020304" pitchFamily="18" charset="0"/>
              </a:rPr>
              <a:t> </a:t>
            </a:r>
            <a:endParaRPr lang="sv-SE">
              <a:latin typeface="Times New Roman" panose="02020603050405020304" pitchFamily="18" charset="0"/>
            </a:endParaRPr>
          </a:p>
          <a:p>
            <a:pPr marL="609600" indent="-609600"/>
            <a:r>
              <a:rPr lang="sv-SE">
                <a:latin typeface="Times New Roman" panose="02020603050405020304" pitchFamily="18" charset="0"/>
              </a:rPr>
              <a:t>Tidak terdapat jaringan umpan balik</a:t>
            </a:r>
          </a:p>
          <a:p>
            <a:pPr marL="609600" indent="-609600"/>
            <a:r>
              <a:rPr lang="sv-SE">
                <a:latin typeface="Times New Roman" panose="02020603050405020304" pitchFamily="18" charset="0"/>
              </a:rPr>
              <a:t>Keluaran tidak dapat digunakan sebagai perbandingan umpan balik dengan masukan acuan (setpoin).</a:t>
            </a:r>
            <a:r>
              <a:rPr lang="en-US">
                <a:latin typeface="Times New Roman" panose="02020603050405020304" pitchFamily="18" charset="0"/>
              </a:rPr>
              <a:t>  </a:t>
            </a:r>
          </a:p>
          <a:p>
            <a:pPr marL="609600" indent="-609600">
              <a:buNone/>
            </a:pP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6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Representasi diagram blok </a:t>
            </a:r>
          </a:p>
        </p:txBody>
      </p:sp>
      <p:grpSp>
        <p:nvGrpSpPr>
          <p:cNvPr id="47122" name="Group 18"/>
          <p:cNvGrpSpPr>
            <a:grpSpLocks/>
          </p:cNvGrpSpPr>
          <p:nvPr/>
        </p:nvGrpSpPr>
        <p:grpSpPr bwMode="auto">
          <a:xfrm>
            <a:off x="2476500" y="3276600"/>
            <a:ext cx="7518400" cy="647700"/>
            <a:chOff x="600" y="2064"/>
            <a:chExt cx="4736" cy="408"/>
          </a:xfrm>
        </p:grpSpPr>
        <p:sp>
          <p:nvSpPr>
            <p:cNvPr id="47110" name="Rectangle 6"/>
            <p:cNvSpPr>
              <a:spLocks noChangeArrowheads="1"/>
            </p:cNvSpPr>
            <p:nvPr/>
          </p:nvSpPr>
          <p:spPr bwMode="auto">
            <a:xfrm>
              <a:off x="600" y="2120"/>
              <a:ext cx="82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r"/>
              <a:r>
                <a:rPr lang="en-US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setpoin</a:t>
              </a:r>
            </a:p>
          </p:txBody>
        </p:sp>
        <p:sp>
          <p:nvSpPr>
            <p:cNvPr id="47111" name="Rectangle 7"/>
            <p:cNvSpPr>
              <a:spLocks noChangeArrowheads="1"/>
            </p:cNvSpPr>
            <p:nvPr/>
          </p:nvSpPr>
          <p:spPr bwMode="auto">
            <a:xfrm>
              <a:off x="1843" y="2064"/>
              <a:ext cx="1101" cy="392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/>
            <a:lstStyle/>
            <a:p>
              <a:pPr lvl="1" algn="just" eaLnBrk="0" hangingPunct="0"/>
              <a:endParaRPr lang="en-US" sz="300" b="1">
                <a:solidFill>
                  <a:srgbClr val="3366FF"/>
                </a:solidFill>
              </a:endParaRPr>
            </a:p>
            <a:p>
              <a:pPr algn="ctr" eaLnBrk="0" hangingPunct="0"/>
              <a:r>
                <a:rPr lang="en-US" sz="2200" b="1">
                  <a:solidFill>
                    <a:srgbClr val="FFFFFF"/>
                  </a:solidFill>
                </a:rPr>
                <a:t> </a:t>
              </a: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Kontroler</a:t>
              </a:r>
              <a:endParaRPr 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12" name="Line 8"/>
            <p:cNvSpPr>
              <a:spLocks noChangeShapeType="1"/>
            </p:cNvSpPr>
            <p:nvPr/>
          </p:nvSpPr>
          <p:spPr bwMode="auto">
            <a:xfrm>
              <a:off x="4203" y="2283"/>
              <a:ext cx="32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4532" y="2125"/>
              <a:ext cx="804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0" hangingPunct="0"/>
              <a:r>
                <a:rPr lang="en-US" sz="2400">
                  <a:solidFill>
                    <a:srgbClr val="FF3300"/>
                  </a:solidFill>
                  <a:latin typeface="Times New Roman" panose="02020603050405020304" pitchFamily="18" charset="0"/>
                </a:rPr>
                <a:t>keluaran</a:t>
              </a:r>
            </a:p>
          </p:txBody>
        </p:sp>
        <p:sp>
          <p:nvSpPr>
            <p:cNvPr id="47115" name="Line 11"/>
            <p:cNvSpPr>
              <a:spLocks noChangeShapeType="1"/>
            </p:cNvSpPr>
            <p:nvPr/>
          </p:nvSpPr>
          <p:spPr bwMode="auto">
            <a:xfrm>
              <a:off x="1449" y="2281"/>
              <a:ext cx="37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6" name="Line 12"/>
            <p:cNvSpPr>
              <a:spLocks noChangeShapeType="1"/>
            </p:cNvSpPr>
            <p:nvPr/>
          </p:nvSpPr>
          <p:spPr bwMode="auto">
            <a:xfrm>
              <a:off x="2960" y="2280"/>
              <a:ext cx="473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7" name="Rectangle 13"/>
            <p:cNvSpPr>
              <a:spLocks noChangeArrowheads="1"/>
            </p:cNvSpPr>
            <p:nvPr/>
          </p:nvSpPr>
          <p:spPr bwMode="auto">
            <a:xfrm>
              <a:off x="3432" y="2080"/>
              <a:ext cx="768" cy="392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/>
            <a:lstStyle/>
            <a:p>
              <a:pPr lvl="1" algn="just" eaLnBrk="0" hangingPunct="0"/>
              <a:endParaRPr lang="en-US" sz="300" b="1">
                <a:solidFill>
                  <a:srgbClr val="3366FF"/>
                </a:solidFill>
              </a:endParaRPr>
            </a:p>
            <a:p>
              <a:pPr algn="ctr" eaLnBrk="0" hangingPunct="0"/>
              <a:r>
                <a:rPr lang="en-US" sz="2200" b="1">
                  <a:solidFill>
                    <a:srgbClr val="FFFFFF"/>
                  </a:solidFill>
                </a:rPr>
                <a:t> </a:t>
              </a: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Plant</a:t>
              </a:r>
              <a:endParaRPr lang="en-US" sz="2400">
                <a:solidFill>
                  <a:srgbClr val="FFFFFF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2286000" y="1905000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Diagram blok SP loop terbuka :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2286000" y="4433888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panose="02020603050405020304" pitchFamily="18" charset="0"/>
              </a:rPr>
              <a:t>Keluaran sistem pengaturan loop terbuka tidak mempengaruhi sinyal masukan ke plant</a:t>
            </a:r>
          </a:p>
        </p:txBody>
      </p:sp>
    </p:spTree>
    <p:extLst>
      <p:ext uri="{BB962C8B-B14F-4D97-AF65-F5344CB8AC3E}">
        <p14:creationId xmlns:p14="http://schemas.microsoft.com/office/powerpoint/2010/main" val="7147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1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981200" y="1614489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3200">
                <a:latin typeface="Times New Roman" panose="02020603050405020304" pitchFamily="18" charset="0"/>
              </a:rPr>
              <a:t>Sistem pengaturan nyala api pada kompor gas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49156" name="Group 4"/>
          <p:cNvGrpSpPr>
            <a:grpSpLocks/>
          </p:cNvGrpSpPr>
          <p:nvPr/>
        </p:nvGrpSpPr>
        <p:grpSpPr bwMode="auto">
          <a:xfrm>
            <a:off x="2755900" y="2819401"/>
            <a:ext cx="5626100" cy="1450975"/>
            <a:chOff x="680" y="1728"/>
            <a:chExt cx="3544" cy="914"/>
          </a:xfrm>
        </p:grpSpPr>
        <p:grpSp>
          <p:nvGrpSpPr>
            <p:cNvPr id="49157" name="Group 5"/>
            <p:cNvGrpSpPr>
              <a:grpSpLocks/>
            </p:cNvGrpSpPr>
            <p:nvPr/>
          </p:nvGrpSpPr>
          <p:grpSpPr bwMode="auto">
            <a:xfrm>
              <a:off x="2843" y="2283"/>
              <a:ext cx="175" cy="232"/>
              <a:chOff x="4470" y="3885"/>
              <a:chExt cx="255" cy="561"/>
            </a:xfrm>
          </p:grpSpPr>
          <p:sp>
            <p:nvSpPr>
              <p:cNvPr id="49158" name="AutoShape 6"/>
              <p:cNvSpPr>
                <a:spLocks noChangeArrowheads="1"/>
              </p:cNvSpPr>
              <p:nvPr/>
            </p:nvSpPr>
            <p:spPr bwMode="auto">
              <a:xfrm>
                <a:off x="4473" y="4170"/>
                <a:ext cx="252" cy="27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59" name="AutoShape 7"/>
              <p:cNvSpPr>
                <a:spLocks noChangeArrowheads="1"/>
              </p:cNvSpPr>
              <p:nvPr/>
            </p:nvSpPr>
            <p:spPr bwMode="auto">
              <a:xfrm rot="-10800000">
                <a:off x="4470" y="3885"/>
                <a:ext cx="252" cy="276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160" name="Group 8"/>
            <p:cNvGrpSpPr>
              <a:grpSpLocks/>
            </p:cNvGrpSpPr>
            <p:nvPr/>
          </p:nvGrpSpPr>
          <p:grpSpPr bwMode="auto">
            <a:xfrm>
              <a:off x="2821" y="2004"/>
              <a:ext cx="222" cy="278"/>
              <a:chOff x="2829" y="2012"/>
              <a:chExt cx="222" cy="278"/>
            </a:xfrm>
          </p:grpSpPr>
          <p:sp>
            <p:nvSpPr>
              <p:cNvPr id="49161" name="Line 9"/>
              <p:cNvSpPr>
                <a:spLocks noChangeShapeType="1"/>
              </p:cNvSpPr>
              <p:nvPr/>
            </p:nvSpPr>
            <p:spPr bwMode="auto">
              <a:xfrm flipH="1">
                <a:off x="2933" y="2015"/>
                <a:ext cx="2" cy="27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62" name="Line 10"/>
              <p:cNvSpPr>
                <a:spLocks noChangeShapeType="1"/>
              </p:cNvSpPr>
              <p:nvPr/>
            </p:nvSpPr>
            <p:spPr bwMode="auto">
              <a:xfrm>
                <a:off x="2829" y="2012"/>
                <a:ext cx="22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63" name="Rectangle 11"/>
            <p:cNvSpPr>
              <a:spLocks noChangeArrowheads="1"/>
            </p:cNvSpPr>
            <p:nvPr/>
          </p:nvSpPr>
          <p:spPr bwMode="auto">
            <a:xfrm>
              <a:off x="3416" y="2246"/>
              <a:ext cx="808" cy="273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nyala api</a:t>
              </a:r>
            </a:p>
          </p:txBody>
        </p:sp>
        <p:sp>
          <p:nvSpPr>
            <p:cNvPr id="49164" name="Line 12"/>
            <p:cNvSpPr>
              <a:spLocks noChangeShapeType="1"/>
            </p:cNvSpPr>
            <p:nvPr/>
          </p:nvSpPr>
          <p:spPr bwMode="auto">
            <a:xfrm>
              <a:off x="2928" y="2402"/>
              <a:ext cx="4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248" y="2157"/>
              <a:ext cx="1201" cy="485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Pressure</a:t>
              </a:r>
            </a:p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Regulator</a:t>
              </a:r>
            </a:p>
          </p:txBody>
        </p:sp>
        <p:sp>
          <p:nvSpPr>
            <p:cNvPr id="49166" name="Line 14"/>
            <p:cNvSpPr>
              <a:spLocks noChangeShapeType="1"/>
            </p:cNvSpPr>
            <p:nvPr/>
          </p:nvSpPr>
          <p:spPr bwMode="auto">
            <a:xfrm>
              <a:off x="2460" y="2401"/>
              <a:ext cx="4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Line 15"/>
            <p:cNvSpPr>
              <a:spLocks noChangeShapeType="1"/>
            </p:cNvSpPr>
            <p:nvPr/>
          </p:nvSpPr>
          <p:spPr bwMode="auto">
            <a:xfrm>
              <a:off x="2616" y="2400"/>
              <a:ext cx="8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Line 16"/>
            <p:cNvSpPr>
              <a:spLocks noChangeShapeType="1"/>
            </p:cNvSpPr>
            <p:nvPr/>
          </p:nvSpPr>
          <p:spPr bwMode="auto">
            <a:xfrm>
              <a:off x="920" y="2416"/>
              <a:ext cx="31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Rectangle 17"/>
            <p:cNvSpPr>
              <a:spLocks noChangeArrowheads="1"/>
            </p:cNvSpPr>
            <p:nvPr/>
          </p:nvSpPr>
          <p:spPr bwMode="auto">
            <a:xfrm>
              <a:off x="680" y="2128"/>
              <a:ext cx="336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P</a:t>
              </a:r>
              <a:r>
                <a:rPr lang="en-US" sz="2000" b="1" baseline="-25000">
                  <a:latin typeface="Times New Roman" panose="02020603050405020304" pitchFamily="18" charset="0"/>
                </a:rPr>
                <a:t>in</a:t>
              </a:r>
              <a:endParaRPr 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49170" name="Rectangle 18"/>
            <p:cNvSpPr>
              <a:spLocks noChangeArrowheads="1"/>
            </p:cNvSpPr>
            <p:nvPr/>
          </p:nvSpPr>
          <p:spPr bwMode="auto">
            <a:xfrm>
              <a:off x="2520" y="2112"/>
              <a:ext cx="282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P</a:t>
              </a:r>
              <a:r>
                <a:rPr lang="en-US" sz="2000" b="1" baseline="-25000">
                  <a:latin typeface="Times New Roman" panose="02020603050405020304" pitchFamily="18" charset="0"/>
                </a:rPr>
                <a:t>s</a:t>
              </a:r>
              <a:endParaRPr lang="en-US" sz="2000" b="1">
                <a:latin typeface="Times New Roman" panose="02020603050405020304" pitchFamily="18" charset="0"/>
              </a:endParaRPr>
            </a:p>
          </p:txBody>
        </p:sp>
        <p:sp>
          <p:nvSpPr>
            <p:cNvPr id="49171" name="Rectangle 19"/>
            <p:cNvSpPr>
              <a:spLocks noChangeArrowheads="1"/>
            </p:cNvSpPr>
            <p:nvPr/>
          </p:nvSpPr>
          <p:spPr bwMode="auto">
            <a:xfrm>
              <a:off x="2480" y="1728"/>
              <a:ext cx="920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2000">
                  <a:latin typeface="Times New Roman" panose="02020603050405020304" pitchFamily="18" charset="0"/>
                </a:rPr>
                <a:t>Valve input</a:t>
              </a:r>
            </a:p>
          </p:txBody>
        </p:sp>
      </p:grpSp>
      <p:sp>
        <p:nvSpPr>
          <p:cNvPr id="49172" name="Text Box 20"/>
          <p:cNvSpPr txBox="1">
            <a:spLocks noChangeArrowheads="1"/>
          </p:cNvSpPr>
          <p:nvPr/>
        </p:nvSpPr>
        <p:spPr bwMode="auto">
          <a:xfrm>
            <a:off x="2057400" y="4891088"/>
            <a:ext cx="830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panose="02020603050405020304" pitchFamily="18" charset="0"/>
              </a:rPr>
              <a:t>Output nyala api </a:t>
            </a:r>
            <a:r>
              <a:rPr lang="en-US" sz="2800" i="1">
                <a:latin typeface="Times New Roman" panose="02020603050405020304" pitchFamily="18" charset="0"/>
              </a:rPr>
              <a:t>open loop</a:t>
            </a:r>
            <a:r>
              <a:rPr lang="en-US" sz="2800">
                <a:latin typeface="Times New Roman" panose="02020603050405020304" pitchFamily="18" charset="0"/>
              </a:rPr>
              <a:t> terhadap valve input</a:t>
            </a:r>
          </a:p>
        </p:txBody>
      </p:sp>
    </p:spTree>
    <p:extLst>
      <p:ext uri="{BB962C8B-B14F-4D97-AF65-F5344CB8AC3E}">
        <p14:creationId xmlns:p14="http://schemas.microsoft.com/office/powerpoint/2010/main" val="62432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Kelebihan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0838">
              <a:buNone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Kelebihan sistem pengaturan loop terbuka :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Konstruksi sederhana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Pemeliharaan lebih murah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Tidak ada persoalan stabilitas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Cocok apabila keluaran sulit diukur atau secara ekonomis tidak fisibel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  <a:p>
            <a:pPr marL="350838" indent="-350838">
              <a:tabLst>
                <a:tab pos="635000" algn="l"/>
              </a:tabLst>
            </a:pPr>
            <a:endParaRPr lang="sv-SE" sz="12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0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Kekurangan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0838">
              <a:buNone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Kekurangan sistem pengaturan loop tertutup :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Keluaran sistem mungkin berbeda terhadap apa yang diinginkan</a:t>
            </a:r>
            <a:endParaRPr lang="en-US">
              <a:latin typeface="Times New Roman" panose="02020603050405020304" pitchFamily="18" charset="0"/>
            </a:endParaRP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Rekalibrasi dari waktu ke waktu.</a:t>
            </a:r>
            <a:endParaRPr lang="en-US">
              <a:latin typeface="Times New Roman" panose="02020603050405020304" pitchFamily="18" charset="0"/>
            </a:endParaRP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Dapat digunakan hanya jika hubungan antara masukan dan keluaran diketahui 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Dapat digunakan hanya jika tidak terdapat gangguan internal maupun eksternal.</a:t>
            </a:r>
            <a:endParaRPr lang="en-US">
              <a:latin typeface="Times New Roman" panose="02020603050405020304" pitchFamily="18" charset="0"/>
            </a:endParaRPr>
          </a:p>
          <a:p>
            <a:pPr marL="350838" indent="-350838">
              <a:tabLst>
                <a:tab pos="635000" algn="l"/>
              </a:tabLst>
            </a:pPr>
            <a:endParaRPr lang="sv-SE" sz="12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1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Ringkasan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Pada sistem pengaturan loop terbuka tidak terdapat jaringan umpan balik </a:t>
            </a:r>
          </a:p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Keluaran sistem pengaturan loop terbuka tidak mempengaruhi masukan</a:t>
            </a:r>
            <a:r>
              <a:rPr lang="en-US">
                <a:latin typeface="Times New Roman" panose="02020603050405020304" pitchFamily="18" charset="0"/>
              </a:rPr>
              <a:t> ke plant</a:t>
            </a:r>
          </a:p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Sistem pengaturan loop terbuka tidak mampu mengatasi ketidakpastian pengetahuan akan plant dan perubahan kelakuan/karakteristik plant</a:t>
            </a:r>
            <a:endParaRPr lang="sv-SE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Sistem pengaturan loop tertutup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 marL="609600" indent="-609600"/>
            <a:r>
              <a:rPr lang="sv-SE">
                <a:latin typeface="Times New Roman" panose="02020603050405020304" pitchFamily="18" charset="0"/>
              </a:rPr>
              <a:t>Sistem pengaturan yang keluarannya mempunyai pengaruh terhadap aksi kontrol</a:t>
            </a:r>
            <a:r>
              <a:rPr lang="en-US">
                <a:latin typeface="Times New Roman" panose="02020603050405020304" pitchFamily="18" charset="0"/>
              </a:rPr>
              <a:t> </a:t>
            </a:r>
            <a:endParaRPr lang="sv-SE">
              <a:latin typeface="Times New Roman" panose="02020603050405020304" pitchFamily="18" charset="0"/>
            </a:endParaRPr>
          </a:p>
          <a:p>
            <a:pPr marL="609600" indent="-609600"/>
            <a:r>
              <a:rPr lang="sv-SE">
                <a:latin typeface="Times New Roman" panose="02020603050405020304" pitchFamily="18" charset="0"/>
              </a:rPr>
              <a:t>Terdapat jaringan umpan balik (sistem pengaturan umpan balik)</a:t>
            </a:r>
            <a:endParaRPr lang="en-US">
              <a:latin typeface="Times New Roman" panose="02020603050405020304" pitchFamily="18" charset="0"/>
            </a:endParaRPr>
          </a:p>
          <a:p>
            <a:pPr marL="609600" indent="-609600"/>
            <a:r>
              <a:rPr lang="en-US">
                <a:latin typeface="Times New Roman" panose="02020603050405020304" pitchFamily="18" charset="0"/>
              </a:rPr>
              <a:t>Contoh : sistem pengaturan temperatur pada oven listrik </a:t>
            </a:r>
          </a:p>
          <a:p>
            <a:pPr marL="609600" indent="-609600">
              <a:buNone/>
            </a:pPr>
            <a:r>
              <a:rPr lang="en-US">
                <a:latin typeface="Times New Roman" panose="02020603050405020304" pitchFamily="18" charset="0"/>
              </a:rPr>
              <a:t>	(lihat bagian sistem pengaturan umpan balik)</a:t>
            </a:r>
          </a:p>
        </p:txBody>
      </p:sp>
    </p:spTree>
    <p:extLst>
      <p:ext uri="{BB962C8B-B14F-4D97-AF65-F5344CB8AC3E}">
        <p14:creationId xmlns:p14="http://schemas.microsoft.com/office/powerpoint/2010/main" val="231588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Yang in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Representasi diagram blok </a:t>
            </a:r>
          </a:p>
        </p:txBody>
      </p:sp>
      <p:sp>
        <p:nvSpPr>
          <p:cNvPr id="47121" name="Text Box 17"/>
          <p:cNvSpPr txBox="1">
            <a:spLocks noChangeArrowheads="1"/>
          </p:cNvSpPr>
          <p:nvPr/>
        </p:nvSpPr>
        <p:spPr bwMode="auto">
          <a:xfrm>
            <a:off x="2133600" y="1600200"/>
            <a:ext cx="7467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Times New Roman" panose="02020603050405020304" pitchFamily="18" charset="0"/>
              </a:rPr>
              <a:t>Diagram blok SP loop tertutup :</a:t>
            </a:r>
          </a:p>
        </p:txBody>
      </p:sp>
      <p:sp>
        <p:nvSpPr>
          <p:cNvPr id="47123" name="Text Box 19"/>
          <p:cNvSpPr txBox="1">
            <a:spLocks noChangeArrowheads="1"/>
          </p:cNvSpPr>
          <p:nvPr/>
        </p:nvSpPr>
        <p:spPr bwMode="auto">
          <a:xfrm>
            <a:off x="2209800" y="4768850"/>
            <a:ext cx="7696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latin typeface="Times New Roman" panose="02020603050405020304" pitchFamily="18" charset="0"/>
              </a:rPr>
              <a:t>Keluaran sistem pengaturan loop tertutup digunakan untuk menentukan sinyal masukan ke plant</a:t>
            </a:r>
          </a:p>
        </p:txBody>
      </p:sp>
      <p:grpSp>
        <p:nvGrpSpPr>
          <p:cNvPr id="47149" name="Group 45"/>
          <p:cNvGrpSpPr>
            <a:grpSpLocks/>
          </p:cNvGrpSpPr>
          <p:nvPr/>
        </p:nvGrpSpPr>
        <p:grpSpPr bwMode="auto">
          <a:xfrm>
            <a:off x="2184400" y="2625726"/>
            <a:ext cx="7645400" cy="1793875"/>
            <a:chOff x="344" y="1608"/>
            <a:chExt cx="4816" cy="1130"/>
          </a:xfrm>
        </p:grpSpPr>
        <p:sp>
          <p:nvSpPr>
            <p:cNvPr id="47125" name="Rectangle 21"/>
            <p:cNvSpPr>
              <a:spLocks noChangeArrowheads="1"/>
            </p:cNvSpPr>
            <p:nvPr/>
          </p:nvSpPr>
          <p:spPr bwMode="auto">
            <a:xfrm>
              <a:off x="344" y="1608"/>
              <a:ext cx="57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8522" tIns="29261" rIns="58522" bIns="29261"/>
            <a:lstStyle/>
            <a:p>
              <a:pPr algn="r"/>
              <a:r>
                <a:rPr 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setpoin</a:t>
              </a:r>
              <a:endParaRPr 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47126" name="Line 22"/>
            <p:cNvSpPr>
              <a:spLocks noChangeShapeType="1"/>
            </p:cNvSpPr>
            <p:nvPr/>
          </p:nvSpPr>
          <p:spPr bwMode="auto">
            <a:xfrm>
              <a:off x="3120" y="1912"/>
              <a:ext cx="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Rectangle 24"/>
            <p:cNvSpPr>
              <a:spLocks noChangeArrowheads="1"/>
            </p:cNvSpPr>
            <p:nvPr/>
          </p:nvSpPr>
          <p:spPr bwMode="auto">
            <a:xfrm>
              <a:off x="2552" y="2304"/>
              <a:ext cx="960" cy="434"/>
            </a:xfrm>
            <a:prstGeom prst="rect">
              <a:avLst/>
            </a:prstGeom>
            <a:solidFill>
              <a:srgbClr val="CC00CC"/>
            </a:soli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 lIns="58522" tIns="29261" rIns="58522" bIns="29261"/>
            <a:lstStyle/>
            <a:p>
              <a:pPr algn="ctr">
                <a:lnSpc>
                  <a:spcPct val="80000"/>
                </a:lnSpc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Elemen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ukur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7129" name="Oval 25"/>
            <p:cNvSpPr>
              <a:spLocks noChangeArrowheads="1"/>
            </p:cNvSpPr>
            <p:nvPr/>
          </p:nvSpPr>
          <p:spPr bwMode="auto">
            <a:xfrm>
              <a:off x="1136" y="1728"/>
              <a:ext cx="304" cy="30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lIns="58522" tIns="29261" rIns="58522" bIns="29261"/>
            <a:lstStyle/>
            <a:p>
              <a:pPr algn="ctr"/>
              <a:r>
                <a:rPr lang="en-US" b="1">
                  <a:solidFill>
                    <a:srgbClr val="FF9900"/>
                  </a:solidFill>
                  <a:sym typeface="Symbol" panose="05050102010706020507" pitchFamily="18" charset="2"/>
                </a:rPr>
                <a:t></a:t>
              </a:r>
              <a:endParaRPr lang="en-US"/>
            </a:p>
          </p:txBody>
        </p:sp>
        <p:sp>
          <p:nvSpPr>
            <p:cNvPr id="47130" name="Rectangle 26"/>
            <p:cNvSpPr>
              <a:spLocks noChangeArrowheads="1"/>
            </p:cNvSpPr>
            <p:nvPr/>
          </p:nvSpPr>
          <p:spPr bwMode="auto">
            <a:xfrm>
              <a:off x="2008" y="1736"/>
              <a:ext cx="1104" cy="31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58522" tIns="29261" rIns="58522" bIns="29261"/>
            <a:lstStyle/>
            <a:p>
              <a:pPr lvl="1" algn="just"/>
              <a:endParaRPr lang="en-US" sz="200" b="1">
                <a:solidFill>
                  <a:srgbClr val="3366FF"/>
                </a:solidFill>
              </a:endParaRPr>
            </a:p>
            <a:p>
              <a:pPr algn="ctr"/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Kontroler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7131" name="Rectangle 27"/>
            <p:cNvSpPr>
              <a:spLocks noChangeArrowheads="1"/>
            </p:cNvSpPr>
            <p:nvPr/>
          </p:nvSpPr>
          <p:spPr bwMode="auto">
            <a:xfrm>
              <a:off x="3472" y="1744"/>
              <a:ext cx="699" cy="31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lIns="58522" tIns="29261" rIns="58522" bIns="29261"/>
            <a:lstStyle/>
            <a:p>
              <a:pPr lvl="1" algn="just"/>
              <a:endParaRPr lang="en-US" sz="200" b="1">
                <a:solidFill>
                  <a:srgbClr val="3366FF"/>
                </a:solidFill>
              </a:endParaRPr>
            </a:p>
            <a:p>
              <a:pPr algn="ctr"/>
              <a:r>
                <a:rPr lang="en-US" sz="700" b="1">
                  <a:solidFill>
                    <a:srgbClr val="FFFFFF"/>
                  </a:solidFill>
                </a:rPr>
                <a:t> </a:t>
              </a: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Plant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7133" name="Rectangle 29"/>
            <p:cNvSpPr>
              <a:spLocks noChangeArrowheads="1"/>
            </p:cNvSpPr>
            <p:nvPr/>
          </p:nvSpPr>
          <p:spPr bwMode="auto">
            <a:xfrm>
              <a:off x="1440" y="1632"/>
              <a:ext cx="544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8522" tIns="29261" rIns="58522" bIns="29261"/>
            <a:lstStyle/>
            <a:p>
              <a:pPr algn="ctr"/>
              <a:r>
                <a:rPr 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error</a:t>
              </a:r>
              <a:endParaRPr lang="en-US" sz="2000">
                <a:latin typeface="Times New Roman" panose="02020603050405020304" pitchFamily="18" charset="0"/>
              </a:endParaRPr>
            </a:p>
          </p:txBody>
        </p:sp>
        <p:grpSp>
          <p:nvGrpSpPr>
            <p:cNvPr id="47142" name="Group 38"/>
            <p:cNvGrpSpPr>
              <a:grpSpLocks/>
            </p:cNvGrpSpPr>
            <p:nvPr/>
          </p:nvGrpSpPr>
          <p:grpSpPr bwMode="auto">
            <a:xfrm>
              <a:off x="1264" y="2032"/>
              <a:ext cx="1288" cy="506"/>
              <a:chOff x="1753" y="2110"/>
              <a:chExt cx="696" cy="370"/>
            </a:xfrm>
          </p:grpSpPr>
          <p:sp>
            <p:nvSpPr>
              <p:cNvPr id="47137" name="Line 33"/>
              <p:cNvSpPr>
                <a:spLocks noChangeShapeType="1"/>
              </p:cNvSpPr>
              <p:nvPr/>
            </p:nvSpPr>
            <p:spPr bwMode="auto">
              <a:xfrm flipH="1">
                <a:off x="1753" y="2475"/>
                <a:ext cx="69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8" name="Line 34"/>
              <p:cNvSpPr>
                <a:spLocks noChangeShapeType="1"/>
              </p:cNvSpPr>
              <p:nvPr/>
            </p:nvSpPr>
            <p:spPr bwMode="auto">
              <a:xfrm flipV="1">
                <a:off x="1755" y="2110"/>
                <a:ext cx="0" cy="37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39" name="Rectangle 35"/>
            <p:cNvSpPr>
              <a:spLocks noChangeArrowheads="1"/>
            </p:cNvSpPr>
            <p:nvPr/>
          </p:nvSpPr>
          <p:spPr bwMode="auto">
            <a:xfrm>
              <a:off x="4334" y="1656"/>
              <a:ext cx="826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8522" tIns="29261" rIns="58522" bIns="29261"/>
            <a:lstStyle/>
            <a:p>
              <a:pPr algn="ctr"/>
              <a:r>
                <a:rPr 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keluaran</a:t>
              </a:r>
              <a:endParaRPr 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47140" name="Rectangle 36"/>
            <p:cNvSpPr>
              <a:spLocks noChangeArrowheads="1"/>
            </p:cNvSpPr>
            <p:nvPr/>
          </p:nvSpPr>
          <p:spPr bwMode="auto">
            <a:xfrm>
              <a:off x="968" y="1840"/>
              <a:ext cx="192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8522" tIns="29261" rIns="58522" bIns="29261"/>
            <a:lstStyle/>
            <a:p>
              <a:r>
                <a:rPr lang="en-US" sz="2400" b="1">
                  <a:solidFill>
                    <a:srgbClr val="000000"/>
                  </a:solidFill>
                </a:rPr>
                <a:t>+</a:t>
              </a:r>
              <a:endParaRPr lang="en-US" sz="2400"/>
            </a:p>
          </p:txBody>
        </p:sp>
        <p:sp>
          <p:nvSpPr>
            <p:cNvPr id="47141" name="Rectangle 37"/>
            <p:cNvSpPr>
              <a:spLocks noChangeArrowheads="1"/>
            </p:cNvSpPr>
            <p:nvPr/>
          </p:nvSpPr>
          <p:spPr bwMode="auto">
            <a:xfrm>
              <a:off x="1080" y="1976"/>
              <a:ext cx="156" cy="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8522" tIns="29261" rIns="58522" bIns="29261"/>
            <a:lstStyle/>
            <a:p>
              <a:r>
                <a:rPr lang="en-US" sz="2400" b="1">
                  <a:solidFill>
                    <a:srgbClr val="000000"/>
                  </a:solidFill>
                </a:rPr>
                <a:t>-</a:t>
              </a:r>
              <a:endParaRPr lang="en-US" sz="2400"/>
            </a:p>
          </p:txBody>
        </p:sp>
        <p:sp>
          <p:nvSpPr>
            <p:cNvPr id="47143" name="Line 39"/>
            <p:cNvSpPr>
              <a:spLocks noChangeShapeType="1"/>
            </p:cNvSpPr>
            <p:nvPr/>
          </p:nvSpPr>
          <p:spPr bwMode="auto">
            <a:xfrm>
              <a:off x="4168" y="1912"/>
              <a:ext cx="5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4" name="Line 40"/>
            <p:cNvSpPr>
              <a:spLocks noChangeShapeType="1"/>
            </p:cNvSpPr>
            <p:nvPr/>
          </p:nvSpPr>
          <p:spPr bwMode="auto">
            <a:xfrm>
              <a:off x="4376" y="1904"/>
              <a:ext cx="0" cy="6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5" name="Line 41"/>
            <p:cNvSpPr>
              <a:spLocks noChangeShapeType="1"/>
            </p:cNvSpPr>
            <p:nvPr/>
          </p:nvSpPr>
          <p:spPr bwMode="auto">
            <a:xfrm flipH="1">
              <a:off x="3520" y="2544"/>
              <a:ext cx="8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6" name="Line 42"/>
            <p:cNvSpPr>
              <a:spLocks noChangeShapeType="1"/>
            </p:cNvSpPr>
            <p:nvPr/>
          </p:nvSpPr>
          <p:spPr bwMode="auto">
            <a:xfrm>
              <a:off x="1448" y="1888"/>
              <a:ext cx="5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47" name="Line 43"/>
            <p:cNvSpPr>
              <a:spLocks noChangeShapeType="1"/>
            </p:cNvSpPr>
            <p:nvPr/>
          </p:nvSpPr>
          <p:spPr bwMode="auto">
            <a:xfrm>
              <a:off x="768" y="1864"/>
              <a:ext cx="3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56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1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1981200" y="1614489"/>
            <a:ext cx="8229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Sistem pengaturan temperatur cairan pada CSTR</a:t>
            </a:r>
          </a:p>
        </p:txBody>
      </p:sp>
      <p:grpSp>
        <p:nvGrpSpPr>
          <p:cNvPr id="49201" name="Group 49"/>
          <p:cNvGrpSpPr>
            <a:grpSpLocks/>
          </p:cNvGrpSpPr>
          <p:nvPr/>
        </p:nvGrpSpPr>
        <p:grpSpPr bwMode="auto">
          <a:xfrm>
            <a:off x="2341564" y="2782888"/>
            <a:ext cx="6954837" cy="2627312"/>
            <a:chOff x="515" y="1753"/>
            <a:chExt cx="4381" cy="1655"/>
          </a:xfrm>
        </p:grpSpPr>
        <p:sp>
          <p:nvSpPr>
            <p:cNvPr id="49174" name="Rectangle 22"/>
            <p:cNvSpPr>
              <a:spLocks noChangeArrowheads="1"/>
            </p:cNvSpPr>
            <p:nvPr/>
          </p:nvSpPr>
          <p:spPr bwMode="auto">
            <a:xfrm>
              <a:off x="515" y="2405"/>
              <a:ext cx="394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4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sp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75" name="Rectangle 23"/>
            <p:cNvSpPr>
              <a:spLocks noChangeArrowheads="1"/>
            </p:cNvSpPr>
            <p:nvPr/>
          </p:nvSpPr>
          <p:spPr bwMode="auto">
            <a:xfrm>
              <a:off x="2184" y="2396"/>
              <a:ext cx="565" cy="33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miter lim="800000"/>
              <a:headEnd/>
              <a:tailEnd/>
            </a:ln>
          </p:spPr>
          <p:txBody>
            <a:bodyPr lIns="70409" tIns="35204" rIns="70409" bIns="35204"/>
            <a:lstStyle/>
            <a:p>
              <a:pPr lvl="1" algn="just"/>
              <a:endParaRPr lang="en-US" sz="200" b="1">
                <a:solidFill>
                  <a:srgbClr val="3366FF"/>
                </a:solidFill>
              </a:endParaRPr>
            </a:p>
            <a:p>
              <a:pPr algn="ctr"/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Tala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76" name="Rectangle 24"/>
            <p:cNvSpPr>
              <a:spLocks noChangeArrowheads="1"/>
            </p:cNvSpPr>
            <p:nvPr/>
          </p:nvSpPr>
          <p:spPr bwMode="auto">
            <a:xfrm>
              <a:off x="3091" y="2385"/>
              <a:ext cx="771" cy="348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miter lim="800000"/>
              <a:headEnd/>
              <a:tailEnd/>
            </a:ln>
          </p:spPr>
          <p:txBody>
            <a:bodyPr lIns="70409" tIns="35204" rIns="70409" bIns="35204"/>
            <a:lstStyle/>
            <a:p>
              <a:pPr lvl="1" algn="just"/>
              <a:endParaRPr lang="en-US" sz="200" b="1">
                <a:solidFill>
                  <a:srgbClr val="3366FF"/>
                </a:solidFill>
              </a:endParaRPr>
            </a:p>
            <a:p>
              <a:pPr algn="ctr"/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CSTR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78" name="Line 26"/>
            <p:cNvSpPr>
              <a:spLocks noChangeShapeType="1"/>
            </p:cNvSpPr>
            <p:nvPr/>
          </p:nvSpPr>
          <p:spPr bwMode="auto">
            <a:xfrm>
              <a:off x="2764" y="2566"/>
              <a:ext cx="3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Line 27"/>
            <p:cNvSpPr>
              <a:spLocks noChangeShapeType="1"/>
            </p:cNvSpPr>
            <p:nvPr/>
          </p:nvSpPr>
          <p:spPr bwMode="auto">
            <a:xfrm>
              <a:off x="892" y="2583"/>
              <a:ext cx="4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Rectangle 28"/>
            <p:cNvSpPr>
              <a:spLocks noChangeArrowheads="1"/>
            </p:cNvSpPr>
            <p:nvPr/>
          </p:nvSpPr>
          <p:spPr bwMode="auto">
            <a:xfrm>
              <a:off x="2691" y="2305"/>
              <a:ext cx="44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Q</a:t>
              </a:r>
              <a:endParaRPr 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49181" name="Rectangle 29"/>
            <p:cNvSpPr>
              <a:spLocks noChangeArrowheads="1"/>
            </p:cNvSpPr>
            <p:nvPr/>
          </p:nvSpPr>
          <p:spPr bwMode="auto">
            <a:xfrm>
              <a:off x="4267" y="2417"/>
              <a:ext cx="6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4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out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82" name="Rectangle 30"/>
            <p:cNvSpPr>
              <a:spLocks noChangeArrowheads="1"/>
            </p:cNvSpPr>
            <p:nvPr/>
          </p:nvSpPr>
          <p:spPr bwMode="auto">
            <a:xfrm>
              <a:off x="2483" y="3081"/>
              <a:ext cx="752" cy="327"/>
            </a:xfrm>
            <a:prstGeom prst="rect">
              <a:avLst/>
            </a:prstGeom>
            <a:solidFill>
              <a:srgbClr val="CC00CC"/>
            </a:soli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 lIns="70409" tIns="35204" rIns="70409" bIns="35204"/>
            <a:lstStyle/>
            <a:p>
              <a:pPr algn="ctr"/>
              <a:endParaRPr lang="en-US" sz="200" b="1">
                <a:solidFill>
                  <a:srgbClr val="FFFFFF"/>
                </a:solidFill>
              </a:endParaRPr>
            </a:p>
            <a:p>
              <a:pPr algn="ctr"/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</a:rPr>
                <a:t>Ukur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83" name="Rectangle 31"/>
            <p:cNvSpPr>
              <a:spLocks noChangeArrowheads="1"/>
            </p:cNvSpPr>
            <p:nvPr/>
          </p:nvSpPr>
          <p:spPr bwMode="auto">
            <a:xfrm>
              <a:off x="1611" y="2313"/>
              <a:ext cx="526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0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error</a:t>
              </a:r>
              <a:endParaRPr lang="en-US" sz="2000">
                <a:latin typeface="Times New Roman" panose="02020603050405020304" pitchFamily="18" charset="0"/>
              </a:endParaRPr>
            </a:p>
          </p:txBody>
        </p:sp>
        <p:sp>
          <p:nvSpPr>
            <p:cNvPr id="49184" name="Line 32"/>
            <p:cNvSpPr>
              <a:spLocks noChangeShapeType="1"/>
            </p:cNvSpPr>
            <p:nvPr/>
          </p:nvSpPr>
          <p:spPr bwMode="auto">
            <a:xfrm>
              <a:off x="1644" y="2568"/>
              <a:ext cx="54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9196" name="Group 44"/>
            <p:cNvGrpSpPr>
              <a:grpSpLocks/>
            </p:cNvGrpSpPr>
            <p:nvPr/>
          </p:nvGrpSpPr>
          <p:grpSpPr bwMode="auto">
            <a:xfrm>
              <a:off x="3243" y="2577"/>
              <a:ext cx="849" cy="648"/>
              <a:chOff x="2792" y="2221"/>
              <a:chExt cx="729" cy="472"/>
            </a:xfrm>
          </p:grpSpPr>
          <p:sp>
            <p:nvSpPr>
              <p:cNvPr id="49185" name="Line 33"/>
              <p:cNvSpPr>
                <a:spLocks noChangeShapeType="1"/>
              </p:cNvSpPr>
              <p:nvPr/>
            </p:nvSpPr>
            <p:spPr bwMode="auto">
              <a:xfrm>
                <a:off x="3521" y="2221"/>
                <a:ext cx="0" cy="4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6" name="Line 34"/>
              <p:cNvSpPr>
                <a:spLocks noChangeShapeType="1"/>
              </p:cNvSpPr>
              <p:nvPr/>
            </p:nvSpPr>
            <p:spPr bwMode="auto">
              <a:xfrm flipH="1">
                <a:off x="2792" y="2693"/>
                <a:ext cx="72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198" name="Group 46"/>
            <p:cNvGrpSpPr>
              <a:grpSpLocks/>
            </p:cNvGrpSpPr>
            <p:nvPr/>
          </p:nvGrpSpPr>
          <p:grpSpPr bwMode="auto">
            <a:xfrm>
              <a:off x="1442" y="2718"/>
              <a:ext cx="1027" cy="517"/>
              <a:chOff x="1391" y="2357"/>
              <a:chExt cx="875" cy="357"/>
            </a:xfrm>
          </p:grpSpPr>
          <p:sp>
            <p:nvSpPr>
              <p:cNvPr id="49187" name="Line 35"/>
              <p:cNvSpPr>
                <a:spLocks noChangeShapeType="1"/>
              </p:cNvSpPr>
              <p:nvPr/>
            </p:nvSpPr>
            <p:spPr bwMode="auto">
              <a:xfrm flipH="1">
                <a:off x="1391" y="2711"/>
                <a:ext cx="87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88" name="Line 36"/>
              <p:cNvSpPr>
                <a:spLocks noChangeShapeType="1"/>
              </p:cNvSpPr>
              <p:nvPr/>
            </p:nvSpPr>
            <p:spPr bwMode="auto">
              <a:xfrm flipV="1">
                <a:off x="1405" y="2357"/>
                <a:ext cx="0" cy="3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9189" name="Rectangle 37"/>
            <p:cNvSpPr>
              <a:spLocks noChangeArrowheads="1"/>
            </p:cNvSpPr>
            <p:nvPr/>
          </p:nvSpPr>
          <p:spPr bwMode="auto">
            <a:xfrm>
              <a:off x="1115" y="2571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r>
                <a:rPr lang="en-US" sz="2000">
                  <a:solidFill>
                    <a:srgbClr val="000000"/>
                  </a:solidFill>
                </a:rPr>
                <a:t>+</a:t>
              </a:r>
              <a:endParaRPr lang="en-US" sz="2000"/>
            </a:p>
          </p:txBody>
        </p:sp>
        <p:sp>
          <p:nvSpPr>
            <p:cNvPr id="49190" name="Rectangle 38"/>
            <p:cNvSpPr>
              <a:spLocks noChangeArrowheads="1"/>
            </p:cNvSpPr>
            <p:nvPr/>
          </p:nvSpPr>
          <p:spPr bwMode="auto">
            <a:xfrm>
              <a:off x="1243" y="2673"/>
              <a:ext cx="197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r>
                <a:rPr lang="en-US" sz="2000" b="1">
                  <a:solidFill>
                    <a:srgbClr val="000000"/>
                  </a:solidFill>
                </a:rPr>
                <a:t>-</a:t>
              </a:r>
              <a:endParaRPr lang="en-US" sz="2000"/>
            </a:p>
          </p:txBody>
        </p:sp>
        <p:sp>
          <p:nvSpPr>
            <p:cNvPr id="49191" name="Line 39"/>
            <p:cNvSpPr>
              <a:spLocks noChangeShapeType="1"/>
            </p:cNvSpPr>
            <p:nvPr/>
          </p:nvSpPr>
          <p:spPr bwMode="auto">
            <a:xfrm>
              <a:off x="3291" y="2089"/>
              <a:ext cx="0" cy="2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2" name="Rectangle 40"/>
            <p:cNvSpPr>
              <a:spLocks noChangeArrowheads="1"/>
            </p:cNvSpPr>
            <p:nvPr/>
          </p:nvSpPr>
          <p:spPr bwMode="auto">
            <a:xfrm>
              <a:off x="3190" y="1775"/>
              <a:ext cx="197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4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w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93" name="Rectangle 41"/>
            <p:cNvSpPr>
              <a:spLocks noChangeArrowheads="1"/>
            </p:cNvSpPr>
            <p:nvPr/>
          </p:nvSpPr>
          <p:spPr bwMode="auto">
            <a:xfrm>
              <a:off x="3411" y="1753"/>
              <a:ext cx="439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0409" tIns="35204" rIns="70409" bIns="35204"/>
            <a:lstStyle/>
            <a:p>
              <a:pPr algn="ctr"/>
              <a:r>
                <a:rPr lang="en-US" sz="2400" b="1">
                  <a:solidFill>
                    <a:srgbClr val="FF3300"/>
                  </a:solidFill>
                  <a:latin typeface="Times New Roman" panose="02020603050405020304" pitchFamily="18" charset="0"/>
                </a:rPr>
                <a:t>T</a:t>
              </a:r>
              <a:r>
                <a:rPr lang="en-US" sz="2400" b="1" baseline="-25000">
                  <a:solidFill>
                    <a:srgbClr val="FF3300"/>
                  </a:solidFill>
                  <a:latin typeface="Times New Roman" panose="02020603050405020304" pitchFamily="18" charset="0"/>
                </a:rPr>
                <a:t>in</a:t>
              </a: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49194" name="Oval 42"/>
            <p:cNvSpPr>
              <a:spLocks noChangeArrowheads="1"/>
            </p:cNvSpPr>
            <p:nvPr/>
          </p:nvSpPr>
          <p:spPr bwMode="auto">
            <a:xfrm>
              <a:off x="1306" y="2388"/>
              <a:ext cx="329" cy="32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</p:spPr>
          <p:txBody>
            <a:bodyPr lIns="70409" tIns="35204" rIns="70409" bIns="35204"/>
            <a:lstStyle/>
            <a:p>
              <a:pPr algn="ctr"/>
              <a:r>
                <a:rPr lang="en-US" sz="2000" b="1">
                  <a:solidFill>
                    <a:srgbClr val="FF9900"/>
                  </a:solidFill>
                  <a:sym typeface="Symbol" panose="05050102010706020507" pitchFamily="18" charset="2"/>
                </a:rPr>
                <a:t></a:t>
              </a:r>
              <a:endParaRPr lang="en-US" sz="2000"/>
            </a:p>
          </p:txBody>
        </p:sp>
        <p:sp>
          <p:nvSpPr>
            <p:cNvPr id="49197" name="Line 45"/>
            <p:cNvSpPr>
              <a:spLocks noChangeShapeType="1"/>
            </p:cNvSpPr>
            <p:nvPr/>
          </p:nvSpPr>
          <p:spPr bwMode="auto">
            <a:xfrm>
              <a:off x="3868" y="2558"/>
              <a:ext cx="50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9" name="Line 47"/>
            <p:cNvSpPr>
              <a:spLocks noChangeShapeType="1"/>
            </p:cNvSpPr>
            <p:nvPr/>
          </p:nvSpPr>
          <p:spPr bwMode="auto">
            <a:xfrm>
              <a:off x="3643" y="2102"/>
              <a:ext cx="0" cy="2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95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981200" y="1614489"/>
            <a:ext cx="8229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3200"/>
              <a:t>Sistem pengaturan kecepatan Governor</a:t>
            </a:r>
            <a:r>
              <a:rPr lang="en-US" sz="3200"/>
              <a:t> </a:t>
            </a:r>
          </a:p>
        </p:txBody>
      </p:sp>
      <p:sp>
        <p:nvSpPr>
          <p:cNvPr id="50197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2</a:t>
            </a:r>
          </a:p>
        </p:txBody>
      </p:sp>
      <p:graphicFrame>
        <p:nvGraphicFramePr>
          <p:cNvPr id="50213" name="Object 37"/>
          <p:cNvGraphicFramePr>
            <a:graphicFrameLocks noChangeAspect="1"/>
          </p:cNvGraphicFramePr>
          <p:nvPr>
            <p:ph idx="1"/>
          </p:nvPr>
        </p:nvGraphicFramePr>
        <p:xfrm>
          <a:off x="3810000" y="2657476"/>
          <a:ext cx="4895850" cy="351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CorelDRAW" r:id="rId3" imgW="4153510" imgH="2981858" progId="CorelDRAW.Graphic.11">
                  <p:embed/>
                </p:oleObj>
              </mc:Choice>
              <mc:Fallback>
                <p:oleObj name="CorelDRAW" r:id="rId3" imgW="4153510" imgH="2981858" progId="CorelDRAW.Graphic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657476"/>
                        <a:ext cx="4895850" cy="351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94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981200" y="1614489"/>
            <a:ext cx="8229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sv-SE" sz="3200"/>
              <a:t>Sistem pengaturan temperatur pada oven listrik</a:t>
            </a:r>
            <a:endParaRPr lang="en-US" sz="320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3</a:t>
            </a:r>
          </a:p>
        </p:txBody>
      </p:sp>
      <p:grpSp>
        <p:nvGrpSpPr>
          <p:cNvPr id="55307" name="Group 11"/>
          <p:cNvGrpSpPr>
            <a:grpSpLocks/>
          </p:cNvGrpSpPr>
          <p:nvPr/>
        </p:nvGrpSpPr>
        <p:grpSpPr bwMode="auto">
          <a:xfrm>
            <a:off x="2101850" y="2959100"/>
            <a:ext cx="8108950" cy="2679700"/>
            <a:chOff x="336" y="1744"/>
            <a:chExt cx="5108" cy="1688"/>
          </a:xfrm>
        </p:grpSpPr>
        <p:graphicFrame>
          <p:nvGraphicFramePr>
            <p:cNvPr id="55304" name="Object 8"/>
            <p:cNvGraphicFramePr>
              <a:graphicFrameLocks noChangeAspect="1"/>
            </p:cNvGraphicFramePr>
            <p:nvPr/>
          </p:nvGraphicFramePr>
          <p:xfrm>
            <a:off x="336" y="1854"/>
            <a:ext cx="5108" cy="1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6" name="CorelDRAW" r:id="rId3" imgW="6053633" imgH="1876958" progId="CorelDRAW.Graphic.11">
                    <p:embed/>
                  </p:oleObj>
                </mc:Choice>
                <mc:Fallback>
                  <p:oleObj name="CorelDRAW" r:id="rId3" imgW="6053633" imgH="1876958" progId="CorelDRAW.Graphic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854"/>
                          <a:ext cx="5108" cy="15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99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5F5F5F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05" name="Rectangle 9"/>
            <p:cNvSpPr>
              <a:spLocks noChangeArrowheads="1"/>
            </p:cNvSpPr>
            <p:nvPr/>
          </p:nvSpPr>
          <p:spPr bwMode="auto">
            <a:xfrm>
              <a:off x="1038" y="1744"/>
              <a:ext cx="1122" cy="2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1400"/>
                <a:t>Sensor temperatur</a:t>
              </a:r>
            </a:p>
          </p:txBody>
        </p:sp>
        <p:sp>
          <p:nvSpPr>
            <p:cNvPr id="55306" name="Rectangle 10"/>
            <p:cNvSpPr>
              <a:spLocks noChangeArrowheads="1"/>
            </p:cNvSpPr>
            <p:nvPr/>
          </p:nvSpPr>
          <p:spPr bwMode="auto">
            <a:xfrm>
              <a:off x="463" y="2352"/>
              <a:ext cx="512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/>
              <a:r>
                <a:rPr lang="en-US" sz="1400"/>
                <a:t>oven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17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Kelebihan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0838">
              <a:buNone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Kelebihan sistem pengaturan loop tertutup :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en-US" sz="3200">
                <a:latin typeface="Times New Roman" panose="02020603050405020304" pitchFamily="18" charset="0"/>
              </a:rPr>
              <a:t>mengatasi ketidakpastian pengetahuan akan plant dan perubahan kelakuan atau karakteristik plant 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Nonlinearitas komponen tidak terlalu mengganggu</a:t>
            </a:r>
            <a:r>
              <a:rPr lang="en-US" sz="3200"/>
              <a:t> </a:t>
            </a:r>
            <a:endParaRPr lang="en-US" sz="3200">
              <a:latin typeface="Times New Roman" panose="02020603050405020304" pitchFamily="18" charset="0"/>
            </a:endParaRPr>
          </a:p>
          <a:p>
            <a:pPr marL="800100" lvl="1" indent="-334963" algn="just">
              <a:buFontTx/>
              <a:buChar char="•"/>
              <a:tabLst>
                <a:tab pos="635000" algn="l"/>
              </a:tabLst>
            </a:pPr>
            <a:r>
              <a:rPr lang="en-US" sz="3200">
                <a:latin typeface="Times New Roman" panose="02020603050405020304" pitchFamily="18" charset="0"/>
              </a:rPr>
              <a:t>Ketelitian (</a:t>
            </a:r>
            <a:r>
              <a:rPr lang="en-US" sz="3200" i="1">
                <a:latin typeface="Times New Roman" panose="02020603050405020304" pitchFamily="18" charset="0"/>
              </a:rPr>
              <a:t>accuracy</a:t>
            </a:r>
            <a:r>
              <a:rPr lang="en-US" sz="3200">
                <a:latin typeface="Times New Roman" panose="02020603050405020304" pitchFamily="18" charset="0"/>
              </a:rPr>
              <a:t>) terjaga</a:t>
            </a:r>
          </a:p>
          <a:p>
            <a:pPr marL="800100" lvl="1" indent="-334963" algn="just">
              <a:buNone/>
              <a:tabLst>
                <a:tab pos="635000" algn="l"/>
              </a:tabLst>
            </a:pPr>
            <a:endParaRPr lang="sv-SE" sz="3200">
              <a:latin typeface="Times New Roman" panose="02020603050405020304" pitchFamily="18" charset="0"/>
            </a:endParaRPr>
          </a:p>
          <a:p>
            <a:pPr marL="350838" indent="-350838">
              <a:tabLst>
                <a:tab pos="635000" algn="l"/>
              </a:tabLst>
            </a:pPr>
            <a:endParaRPr lang="sv-SE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Kekurangan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0838">
              <a:buNone/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Kekurangan sistem pengaturan loop tertutup :</a:t>
            </a: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Perlengkapannya lebih komplek dan lebih mahal</a:t>
            </a:r>
            <a:r>
              <a:rPr lang="en-US" sz="3200">
                <a:latin typeface="Times New Roman" panose="02020603050405020304" pitchFamily="18" charset="0"/>
              </a:rPr>
              <a:t> </a:t>
            </a:r>
            <a:r>
              <a:rPr lang="sv-SE" sz="3200">
                <a:latin typeface="Times New Roman" panose="02020603050405020304" pitchFamily="18" charset="0"/>
              </a:rPr>
              <a:t>Rekalibrasi dari waktu ke waktu.</a:t>
            </a:r>
            <a:endParaRPr lang="en-US" sz="3200">
              <a:latin typeface="Times New Roman" panose="02020603050405020304" pitchFamily="18" charset="0"/>
            </a:endParaRP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en-US" sz="3200">
                <a:latin typeface="Times New Roman" panose="02020603050405020304" pitchFamily="18" charset="0"/>
              </a:rPr>
              <a:t>Instalasi dan perawatannya lebih sulit</a:t>
            </a:r>
            <a:endParaRPr lang="sv-SE" sz="3200">
              <a:latin typeface="Times New Roman" panose="02020603050405020304" pitchFamily="18" charset="0"/>
            </a:endParaRPr>
          </a:p>
          <a:p>
            <a:pPr marL="800100" lvl="1" indent="-334963">
              <a:buFontTx/>
              <a:buChar char="•"/>
              <a:tabLst>
                <a:tab pos="635000" algn="l"/>
              </a:tabLst>
            </a:pPr>
            <a:r>
              <a:rPr lang="sv-SE" sz="3200">
                <a:latin typeface="Times New Roman" panose="02020603050405020304" pitchFamily="18" charset="0"/>
              </a:rPr>
              <a:t>Kecenderungan ke arah osilasi atau ketidakstabilan </a:t>
            </a:r>
            <a:endParaRPr lang="en-US" sz="3200">
              <a:latin typeface="Times New Roman" panose="02020603050405020304" pitchFamily="18" charset="0"/>
            </a:endParaRPr>
          </a:p>
          <a:p>
            <a:pPr marL="350838" indent="-350838">
              <a:tabLst>
                <a:tab pos="635000" algn="l"/>
              </a:tabLst>
            </a:pPr>
            <a:endParaRPr lang="sv-SE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Ringkasan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Pada sistem pengaturan loop tertutup terdapat jaringan umpan balik </a:t>
            </a:r>
          </a:p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Pada sistem pengaturan loop tertutup, keluaran sistem digunakan untuk menentukan masukan ke plant</a:t>
            </a:r>
            <a:endParaRPr lang="en-US">
              <a:latin typeface="Times New Roman" panose="02020603050405020304" pitchFamily="18" charset="0"/>
            </a:endParaRPr>
          </a:p>
          <a:p>
            <a:pPr marL="457200" indent="-457200">
              <a:buFontTx/>
              <a:buAutoNum type="arabicPeriod"/>
              <a:tabLst>
                <a:tab pos="457200" algn="l"/>
              </a:tabLst>
            </a:pPr>
            <a:r>
              <a:rPr lang="sv-SE">
                <a:latin typeface="Times New Roman" panose="02020603050405020304" pitchFamily="18" charset="0"/>
              </a:rPr>
              <a:t>Feedback merupakan fitur esensial pada sistem pengaturan yang efektif (hal ini membantu kita mengatasi ketidakpastian pada pengetahuan akan plant dan perubahan kelakuan/karakteristik plant)</a:t>
            </a:r>
            <a:r>
              <a:rPr lang="en-US">
                <a:latin typeface="Times New Roman" panose="02020603050405020304" pitchFamily="18" charset="0"/>
              </a:rPr>
              <a:t> </a:t>
            </a:r>
            <a:endParaRPr lang="sv-SE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7733" y="2722636"/>
            <a:ext cx="687945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2060"/>
                </a:solidFill>
                <a:effectLst/>
                <a:latin typeface="Curlz MT" panose="04040404050702020202" pitchFamily="82" charset="0"/>
              </a:rPr>
              <a:t>Terimakasih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2060"/>
              </a:solidFill>
              <a:effectLst/>
              <a:latin typeface="Curlz MT" panose="04040404050702020202" pitchFamily="8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910A4-6F18-4FB8-BE59-4887A155401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Pengantar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  <a:tabLst>
                <a:tab pos="342900" algn="l"/>
              </a:tabLst>
            </a:pPr>
            <a:r>
              <a:rPr lang="sv-SE">
                <a:latin typeface="Times New Roman" panose="02020603050405020304" pitchFamily="18" charset="0"/>
              </a:rPr>
              <a:t>Sistem pengaturan khususnya pengaturan otomatis memegang peranan yang sangat penting dalam perkembangan ilmu dan teknologi.</a:t>
            </a:r>
          </a:p>
          <a:p>
            <a:pPr>
              <a:buClr>
                <a:schemeClr val="tx1"/>
              </a:buClr>
              <a:tabLst>
                <a:tab pos="342900" algn="l"/>
              </a:tabLst>
            </a:pPr>
            <a:r>
              <a:rPr lang="sv-SE">
                <a:latin typeface="Times New Roman" panose="02020603050405020304" pitchFamily="18" charset="0"/>
              </a:rPr>
              <a:t>Dalam bahasan ini, akan diberikan istilah – istilah yang diperlukan untuk menjelaskan sistem pengaturan sehingga pemahaman tentang bidang ini menjadi lebih mudah.</a:t>
            </a:r>
            <a:endParaRPr 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1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</a:rPr>
              <a:t>Sistem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0838" indent="-350838">
              <a:tabLst>
                <a:tab pos="635000" algn="l"/>
              </a:tabLst>
            </a:pPr>
            <a:r>
              <a:rPr lang="sv-SE">
                <a:latin typeface="Times New Roman" panose="02020603050405020304" pitchFamily="18" charset="0"/>
              </a:rPr>
              <a:t>Kumpulan komponen-komponen yang saling berhubungan dan bekerja sama untuk mencapai suatu tujuan tertentu. </a:t>
            </a:r>
            <a:endParaRPr lang="sv-SE" sz="12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50838" indent="-350838">
              <a:buClr>
                <a:schemeClr val="tx1"/>
              </a:buClr>
              <a:tabLst>
                <a:tab pos="63500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Dapat berupa :</a:t>
            </a:r>
          </a:p>
          <a:p>
            <a:pPr marL="800100" lvl="1" indent="-334963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635000" algn="l"/>
              </a:tabLst>
            </a:pP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Fisik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34963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6350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Biologi</a:t>
            </a:r>
          </a:p>
          <a:p>
            <a:pPr marL="800100" lvl="1" indent="-334963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6350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Sosial, atau</a:t>
            </a:r>
          </a:p>
          <a:p>
            <a:pPr marL="800100" lvl="1" indent="-334963">
              <a:buClr>
                <a:schemeClr val="tx1"/>
              </a:buClr>
              <a:buFont typeface="Wingdings" panose="05000000000000000000" pitchFamily="2" charset="2"/>
              <a:buAutoNum type="arabicPeriod"/>
              <a:tabLst>
                <a:tab pos="635000" algn="l"/>
              </a:tabLst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Ekonomi</a:t>
            </a:r>
          </a:p>
        </p:txBody>
      </p:sp>
    </p:spTree>
    <p:extLst>
      <p:ext uri="{BB962C8B-B14F-4D97-AF65-F5344CB8AC3E}">
        <p14:creationId xmlns:p14="http://schemas.microsoft.com/office/powerpoint/2010/main" val="404796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sistem</a:t>
            </a:r>
            <a:r>
              <a:rPr lang="en-US"/>
              <a:t>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Tx/>
              <a:buAutoNum type="arabicPeriod"/>
            </a:pPr>
            <a:r>
              <a:rPr lang="en-US">
                <a:latin typeface="Times New Roman" panose="02020603050405020304" pitchFamily="18" charset="0"/>
              </a:rPr>
              <a:t>Sistem pencernaan makanan pada manusia</a:t>
            </a:r>
          </a:p>
          <a:p>
            <a:pPr marL="457200" indent="-457200">
              <a:buNone/>
            </a:pPr>
            <a:r>
              <a:rPr lang="en-US">
                <a:latin typeface="Times New Roman" panose="02020603050405020304" pitchFamily="18" charset="0"/>
              </a:rPr>
              <a:t>	(komponen : </a:t>
            </a:r>
            <a:r>
              <a:rPr lang="sv-SE">
                <a:latin typeface="Times New Roman" panose="02020603050405020304" pitchFamily="18" charset="0"/>
              </a:rPr>
              <a:t>mulut, kerongkongan, lambung, usus 12 jari, usus besar dan anus)</a:t>
            </a:r>
            <a:endParaRPr lang="en-US">
              <a:latin typeface="Times New Roman" panose="02020603050405020304" pitchFamily="18" charset="0"/>
            </a:endParaRPr>
          </a:p>
          <a:p>
            <a:pPr marL="457200" indent="-457200">
              <a:buNone/>
            </a:pPr>
            <a:r>
              <a:rPr lang="sv-SE">
                <a:latin typeface="Times New Roman" panose="02020603050405020304" pitchFamily="18" charset="0"/>
              </a:rPr>
              <a:t>2. Sistem Pembangkit Listrik Tenaga Air</a:t>
            </a:r>
          </a:p>
          <a:p>
            <a:pPr marL="457200" indent="-457200">
              <a:buNone/>
            </a:pPr>
            <a:r>
              <a:rPr lang="sv-SE">
                <a:latin typeface="Times New Roman" panose="02020603050405020304" pitchFamily="18" charset="0"/>
              </a:rPr>
              <a:t>	(komponen : air terjun, turbin, dan generator)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2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Proses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Nama lain untuk sistem</a:t>
            </a:r>
          </a:p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Operasi atau perkembangan alamiah yang berlangsung secara kontinyu</a:t>
            </a:r>
          </a:p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Ditandai oleh deretan perubahan kecil berurutan dan relatif tetap</a:t>
            </a:r>
          </a:p>
          <a:p>
            <a:pPr>
              <a:lnSpc>
                <a:spcPct val="90000"/>
              </a:lnSpc>
            </a:pPr>
            <a:r>
              <a:rPr lang="sv-SE">
                <a:latin typeface="Times New Roman" panose="02020603050405020304" pitchFamily="18" charset="0"/>
              </a:rPr>
              <a:t>Memiliki hasil atau keadaan akhir tertentu</a:t>
            </a:r>
          </a:p>
          <a:p>
            <a:pPr>
              <a:lnSpc>
                <a:spcPct val="90000"/>
              </a:lnSpc>
            </a:pPr>
            <a:r>
              <a:rPr lang="en-US">
                <a:latin typeface="Times New Roman" panose="02020603050405020304" pitchFamily="18" charset="0"/>
              </a:rPr>
              <a:t>Contoh proses 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>
                <a:latin typeface="Times New Roman" panose="02020603050405020304" pitchFamily="18" charset="0"/>
              </a:rPr>
              <a:t>	proses kimia, ekonomi, dan biologi </a:t>
            </a:r>
          </a:p>
        </p:txBody>
      </p:sp>
    </p:spTree>
    <p:extLst>
      <p:ext uri="{BB962C8B-B14F-4D97-AF65-F5344CB8AC3E}">
        <p14:creationId xmlns:p14="http://schemas.microsoft.com/office/powerpoint/2010/main" val="33027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Plant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2672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</a:rPr>
              <a:t>Nama lain untuk sistem</a:t>
            </a:r>
          </a:p>
          <a:p>
            <a:r>
              <a:rPr lang="en-US">
                <a:latin typeface="Times New Roman" panose="02020603050405020304" pitchFamily="18" charset="0"/>
              </a:rPr>
              <a:t>Seperangkat peralatan yang bekerja bersama-sama untuk melakukan operasi tertentu</a:t>
            </a:r>
          </a:p>
          <a:p>
            <a:r>
              <a:rPr lang="sv-SE">
                <a:latin typeface="Times New Roman" panose="02020603050405020304" pitchFamily="18" charset="0"/>
              </a:rPr>
              <a:t>Setiap obyek fisik yang dikontrol</a:t>
            </a:r>
            <a:r>
              <a:rPr lang="en-US">
                <a:latin typeface="Times New Roman" panose="02020603050405020304" pitchFamily="18" charset="0"/>
              </a:rPr>
              <a:t> </a:t>
            </a:r>
          </a:p>
          <a:p>
            <a:r>
              <a:rPr lang="en-US">
                <a:latin typeface="Times New Roman" panose="02020603050405020304" pitchFamily="18" charset="0"/>
              </a:rPr>
              <a:t>Contoh plant : </a:t>
            </a:r>
          </a:p>
          <a:p>
            <a:pPr>
              <a:buFontTx/>
              <a:buNone/>
            </a:pPr>
            <a:r>
              <a:rPr lang="sv-SE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motor dc, tungku pemanas, pesawat ruang angkasa, dll</a:t>
            </a:r>
            <a:endParaRPr lang="en-US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</a:rPr>
              <a:t>Contoh plant</a:t>
            </a:r>
            <a:r>
              <a:rPr lang="en-US"/>
              <a:t> 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981200" y="1614489"/>
            <a:ext cx="7696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Continuous Stirred-Tank Reactor (CSTR) </a:t>
            </a:r>
          </a:p>
        </p:txBody>
      </p:sp>
      <p:graphicFrame>
        <p:nvGraphicFramePr>
          <p:cNvPr id="23559" name="Object 7"/>
          <p:cNvGraphicFramePr>
            <a:graphicFrameLocks noChangeAspect="1"/>
          </p:cNvGraphicFramePr>
          <p:nvPr/>
        </p:nvGraphicFramePr>
        <p:xfrm>
          <a:off x="4370388" y="2870200"/>
          <a:ext cx="2870200" cy="229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Flash Document" r:id="rId3" imgW="4605480" imgH="3675240" progId="Flash.Movie">
                  <p:embed/>
                </p:oleObj>
              </mc:Choice>
              <mc:Fallback>
                <p:oleObj name="Flash Document" r:id="rId3" imgW="4605480" imgH="3675240" progId="Flash.Movi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388" y="2870200"/>
                        <a:ext cx="2870200" cy="229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5649914" y="2589213"/>
            <a:ext cx="903287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1600" b="1">
                <a:latin typeface="Arial" panose="020B0604020202020204" pitchFamily="34" charset="0"/>
              </a:rPr>
              <a:t>Mixer</a:t>
            </a: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2236788" y="3259138"/>
            <a:ext cx="2133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>
              <a:lnSpc>
                <a:spcPct val="120000"/>
              </a:lnSpc>
            </a:pPr>
            <a:r>
              <a:rPr lang="en-US" sz="1600" b="1">
                <a:latin typeface="Arial" panose="020B0604020202020204" pitchFamily="34" charset="0"/>
              </a:rPr>
              <a:t>Aliran masuk</a:t>
            </a:r>
          </a:p>
          <a:p>
            <a:pPr algn="r">
              <a:lnSpc>
                <a:spcPct val="120000"/>
              </a:lnSpc>
            </a:pPr>
            <a:r>
              <a:rPr lang="en-US" sz="1600" b="1">
                <a:latin typeface="Arial" panose="020B0604020202020204" pitchFamily="34" charset="0"/>
              </a:rPr>
              <a:t>(T</a:t>
            </a:r>
            <a:r>
              <a:rPr lang="en-US" sz="1600" b="1" baseline="-25000">
                <a:latin typeface="Arial" panose="020B0604020202020204" pitchFamily="34" charset="0"/>
              </a:rPr>
              <a:t>in</a:t>
            </a:r>
            <a:r>
              <a:rPr lang="en-US" sz="1600" b="1">
                <a:latin typeface="Arial" panose="020B0604020202020204" pitchFamily="34" charset="0"/>
              </a:rPr>
              <a:t> , w)</a:t>
            </a:r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7202488" y="4276726"/>
            <a:ext cx="2106612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600" b="1">
                <a:latin typeface="Arial" panose="020B0604020202020204" pitchFamily="34" charset="0"/>
              </a:rPr>
              <a:t>Aliran keluar</a:t>
            </a:r>
          </a:p>
          <a:p>
            <a:pPr>
              <a:lnSpc>
                <a:spcPct val="120000"/>
              </a:lnSpc>
            </a:pPr>
            <a:r>
              <a:rPr lang="en-US" sz="1600" b="1">
                <a:latin typeface="Arial" panose="020B0604020202020204" pitchFamily="34" charset="0"/>
              </a:rPr>
              <a:t>( T</a:t>
            </a:r>
            <a:r>
              <a:rPr lang="en-US" sz="1600" b="1" baseline="-25000">
                <a:latin typeface="Arial" panose="020B0604020202020204" pitchFamily="34" charset="0"/>
              </a:rPr>
              <a:t>out</a:t>
            </a:r>
            <a:r>
              <a:rPr lang="en-US" sz="1600" b="1">
                <a:latin typeface="Arial" panose="020B0604020202020204" pitchFamily="34" charset="0"/>
              </a:rPr>
              <a:t> ,</a:t>
            </a:r>
            <a:r>
              <a:rPr lang="en-US" sz="1600" b="1" baseline="-25000">
                <a:latin typeface="Arial" panose="020B0604020202020204" pitchFamily="34" charset="0"/>
              </a:rPr>
              <a:t>  </a:t>
            </a:r>
            <a:r>
              <a:rPr lang="en-US" sz="1600" b="1">
                <a:latin typeface="Arial" panose="020B0604020202020204" pitchFamily="34" charset="0"/>
              </a:rPr>
              <a:t>w )</a:t>
            </a: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4664076" y="5164138"/>
            <a:ext cx="2220913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1600" b="1">
                <a:latin typeface="Arial" panose="020B0604020202020204" pitchFamily="34" charset="0"/>
              </a:rPr>
              <a:t>Q – Heater masukan</a:t>
            </a:r>
          </a:p>
        </p:txBody>
      </p:sp>
    </p:spTree>
    <p:extLst>
      <p:ext uri="{BB962C8B-B14F-4D97-AF65-F5344CB8AC3E}">
        <p14:creationId xmlns:p14="http://schemas.microsoft.com/office/powerpoint/2010/main" val="69605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219</TotalTime>
  <Words>923</Words>
  <Application>Microsoft Office PowerPoint</Application>
  <PresentationFormat>Widescreen</PresentationFormat>
  <Paragraphs>226</Paragraphs>
  <Slides>37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Britannic Bold</vt:lpstr>
      <vt:lpstr>Calibri</vt:lpstr>
      <vt:lpstr>Calibri Light</vt:lpstr>
      <vt:lpstr>Castellar</vt:lpstr>
      <vt:lpstr>Copperplate Gothic Light</vt:lpstr>
      <vt:lpstr>Curlz MT</vt:lpstr>
      <vt:lpstr>Symbol</vt:lpstr>
      <vt:lpstr>Times New Roman</vt:lpstr>
      <vt:lpstr>Wingdings</vt:lpstr>
      <vt:lpstr>Office Theme</vt:lpstr>
      <vt:lpstr>Flash Document</vt:lpstr>
      <vt:lpstr>CorelDRAW 11.0 Graphic</vt:lpstr>
      <vt:lpstr>Pengenalan sistem kontrol</vt:lpstr>
      <vt:lpstr>Treasure…</vt:lpstr>
      <vt:lpstr>PowerPoint Presentation</vt:lpstr>
      <vt:lpstr>Pengantar</vt:lpstr>
      <vt:lpstr>Sistem</vt:lpstr>
      <vt:lpstr>Contoh sistem </vt:lpstr>
      <vt:lpstr>Proses</vt:lpstr>
      <vt:lpstr>Plant</vt:lpstr>
      <vt:lpstr>Contoh plant </vt:lpstr>
      <vt:lpstr>Variabel</vt:lpstr>
      <vt:lpstr>Contoh variabel (1)</vt:lpstr>
      <vt:lpstr>Klasifikasi variabel</vt:lpstr>
      <vt:lpstr>Contoh variabel (2)</vt:lpstr>
      <vt:lpstr>Pengaturan</vt:lpstr>
      <vt:lpstr>Sistem pengaturan</vt:lpstr>
      <vt:lpstr>Kontroler</vt:lpstr>
      <vt:lpstr>Sistem pengaturan umpan balik</vt:lpstr>
      <vt:lpstr>Contoh sistem pengaturan umpan balik </vt:lpstr>
      <vt:lpstr>Sistem pengaturan sekuensial</vt:lpstr>
      <vt:lpstr>PowerPoint Presentation</vt:lpstr>
      <vt:lpstr>Sistem pengaturan proses</vt:lpstr>
      <vt:lpstr>Servomekanik</vt:lpstr>
      <vt:lpstr>Sistem pengaturan loop terbuka</vt:lpstr>
      <vt:lpstr>Representasi diagram blok </vt:lpstr>
      <vt:lpstr>Contoh 1</vt:lpstr>
      <vt:lpstr>Kelebihan</vt:lpstr>
      <vt:lpstr>Kekurangan</vt:lpstr>
      <vt:lpstr>Ringkasan</vt:lpstr>
      <vt:lpstr>Sistem pengaturan loop tertutup</vt:lpstr>
      <vt:lpstr>Representasi diagram blok </vt:lpstr>
      <vt:lpstr>Contoh 1</vt:lpstr>
      <vt:lpstr>Contoh 2</vt:lpstr>
      <vt:lpstr>Contoh 3</vt:lpstr>
      <vt:lpstr>Kelebihan</vt:lpstr>
      <vt:lpstr>Kekurangan</vt:lpstr>
      <vt:lpstr>Ringkasan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True Friend of Scopus</dc:title>
  <dc:creator>User</dc:creator>
  <cp:lastModifiedBy>User</cp:lastModifiedBy>
  <cp:revision>32</cp:revision>
  <dcterms:created xsi:type="dcterms:W3CDTF">2019-08-15T14:56:59Z</dcterms:created>
  <dcterms:modified xsi:type="dcterms:W3CDTF">2020-01-29T16:14:37Z</dcterms:modified>
</cp:coreProperties>
</file>